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1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63" r:id="rId2"/>
    <p:sldId id="404" r:id="rId3"/>
    <p:sldId id="405" r:id="rId4"/>
    <p:sldId id="406" r:id="rId5"/>
    <p:sldId id="407" r:id="rId6"/>
    <p:sldId id="408" r:id="rId7"/>
    <p:sldId id="409" r:id="rId8"/>
    <p:sldId id="410" r:id="rId9"/>
    <p:sldId id="377" r:id="rId10"/>
    <p:sldId id="357" r:id="rId11"/>
    <p:sldId id="358" r:id="rId12"/>
    <p:sldId id="359" r:id="rId13"/>
    <p:sldId id="360" r:id="rId14"/>
    <p:sldId id="343" r:id="rId15"/>
    <p:sldId id="344" r:id="rId16"/>
    <p:sldId id="346" r:id="rId17"/>
    <p:sldId id="349" r:id="rId18"/>
    <p:sldId id="348" r:id="rId19"/>
    <p:sldId id="353" r:id="rId20"/>
    <p:sldId id="355" r:id="rId21"/>
    <p:sldId id="356" r:id="rId22"/>
    <p:sldId id="314" r:id="rId23"/>
    <p:sldId id="351" r:id="rId24"/>
    <p:sldId id="352" r:id="rId25"/>
    <p:sldId id="361" r:id="rId26"/>
    <p:sldId id="362" r:id="rId27"/>
    <p:sldId id="363" r:id="rId28"/>
    <p:sldId id="365" r:id="rId29"/>
    <p:sldId id="364" r:id="rId30"/>
    <p:sldId id="366" r:id="rId31"/>
    <p:sldId id="367" r:id="rId32"/>
    <p:sldId id="368" r:id="rId33"/>
    <p:sldId id="369" r:id="rId34"/>
    <p:sldId id="370" r:id="rId35"/>
    <p:sldId id="371" r:id="rId36"/>
    <p:sldId id="411" r:id="rId37"/>
    <p:sldId id="372" r:id="rId38"/>
    <p:sldId id="412" r:id="rId39"/>
    <p:sldId id="374" r:id="rId40"/>
    <p:sldId id="375" r:id="rId41"/>
    <p:sldId id="376" r:id="rId42"/>
    <p:sldId id="382" r:id="rId43"/>
    <p:sldId id="383" r:id="rId44"/>
    <p:sldId id="390" r:id="rId45"/>
    <p:sldId id="384" r:id="rId46"/>
    <p:sldId id="386" r:id="rId47"/>
    <p:sldId id="392" r:id="rId48"/>
    <p:sldId id="413" r:id="rId49"/>
    <p:sldId id="414" r:id="rId50"/>
    <p:sldId id="415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378" r:id="rId67"/>
    <p:sldId id="431" r:id="rId68"/>
    <p:sldId id="432" r:id="rId69"/>
    <p:sldId id="433" r:id="rId70"/>
    <p:sldId id="434" r:id="rId71"/>
    <p:sldId id="435" r:id="rId72"/>
    <p:sldId id="436" r:id="rId73"/>
    <p:sldId id="437" r:id="rId74"/>
    <p:sldId id="438" r:id="rId75"/>
    <p:sldId id="439" r:id="rId76"/>
    <p:sldId id="440" r:id="rId77"/>
    <p:sldId id="441" r:id="rId78"/>
    <p:sldId id="442" r:id="rId79"/>
    <p:sldId id="443" r:id="rId80"/>
    <p:sldId id="444" r:id="rId81"/>
    <p:sldId id="445" r:id="rId82"/>
    <p:sldId id="446" r:id="rId83"/>
    <p:sldId id="451" r:id="rId84"/>
    <p:sldId id="403" r:id="rId85"/>
    <p:sldId id="380" r:id="rId86"/>
    <p:sldId id="402" r:id="rId87"/>
    <p:sldId id="393" r:id="rId88"/>
    <p:sldId id="391" r:id="rId89"/>
    <p:sldId id="394" r:id="rId90"/>
    <p:sldId id="395" r:id="rId91"/>
    <p:sldId id="396" r:id="rId92"/>
    <p:sldId id="397" r:id="rId93"/>
    <p:sldId id="398" r:id="rId94"/>
    <p:sldId id="399" r:id="rId95"/>
    <p:sldId id="400" r:id="rId96"/>
    <p:sldId id="401" r:id="rId97"/>
    <p:sldId id="333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8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82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Xerox</c:v>
                </c:pt>
              </c:strCache>
            </c:strRef>
          </c:tx>
          <c:invertIfNegative val="0"/>
          <c:cat>
            <c:numRef>
              <c:f>Sheet1!$B$1:$D$1</c:f>
              <c:numCache>
                <c:formatCode>General</c:formatCode>
                <c:ptCount val="3"/>
                <c:pt idx="0">
                  <c:v>1975.0</c:v>
                </c:pt>
                <c:pt idx="1">
                  <c:v>1980.0</c:v>
                </c:pt>
                <c:pt idx="2">
                  <c:v>1985.0</c:v>
                </c:pt>
              </c:numCache>
            </c:num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0.75</c:v>
                </c:pt>
                <c:pt idx="1">
                  <c:v>0.42</c:v>
                </c:pt>
                <c:pt idx="2">
                  <c:v>0.35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Kodak</c:v>
                </c:pt>
              </c:strCache>
            </c:strRef>
          </c:tx>
          <c:invertIfNegative val="0"/>
          <c:cat>
            <c:numRef>
              <c:f>Sheet1!$B$1:$D$1</c:f>
              <c:numCache>
                <c:formatCode>General</c:formatCode>
                <c:ptCount val="3"/>
                <c:pt idx="0">
                  <c:v>1975.0</c:v>
                </c:pt>
                <c:pt idx="1">
                  <c:v>1980.0</c:v>
                </c:pt>
                <c:pt idx="2">
                  <c:v>1985.0</c:v>
                </c:pt>
              </c:numCache>
            </c:num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0.2</c:v>
                </c:pt>
                <c:pt idx="1">
                  <c:v>0.1</c:v>
                </c:pt>
                <c:pt idx="2">
                  <c:v>0.0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Everyone Else</c:v>
                </c:pt>
              </c:strCache>
            </c:strRef>
          </c:tx>
          <c:invertIfNegative val="0"/>
          <c:cat>
            <c:numRef>
              <c:f>Sheet1!$B$1:$D$1</c:f>
              <c:numCache>
                <c:formatCode>General</c:formatCode>
                <c:ptCount val="3"/>
                <c:pt idx="0">
                  <c:v>1975.0</c:v>
                </c:pt>
                <c:pt idx="1">
                  <c:v>1980.0</c:v>
                </c:pt>
                <c:pt idx="2">
                  <c:v>1985.0</c:v>
                </c:pt>
              </c:numCache>
            </c:numRef>
          </c:cat>
          <c:val>
            <c:numRef>
              <c:f>Sheet1!$B$4:$D$4</c:f>
              <c:numCache>
                <c:formatCode>General</c:formatCode>
                <c:ptCount val="3"/>
                <c:pt idx="0">
                  <c:v>0.05</c:v>
                </c:pt>
                <c:pt idx="1">
                  <c:v>0.48</c:v>
                </c:pt>
                <c:pt idx="2">
                  <c:v>0.65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40736504"/>
        <c:axId val="2140729352"/>
      </c:barChart>
      <c:catAx>
        <c:axId val="21407365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40729352"/>
        <c:crosses val="autoZero"/>
        <c:auto val="1"/>
        <c:lblAlgn val="ctr"/>
        <c:lblOffset val="100"/>
        <c:noMultiLvlLbl val="0"/>
      </c:catAx>
      <c:valAx>
        <c:axId val="2140729352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21407365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581C2-BEE3-A94B-9862-215860B1D2D0}" type="datetimeFigureOut">
              <a:rPr lang="en-US" smtClean="0"/>
              <a:t>30/04/14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1D16D-3635-7A4C-A09D-0D0573746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09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FC840E-960F-4EEA-B100-AC8976511FCC}" type="slidenum">
              <a:rPr lang="en-US"/>
              <a:pPr/>
              <a:t>6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50" y="4343254"/>
            <a:ext cx="5485102" cy="4114504"/>
          </a:xfrm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5007A3-C5C4-41CC-B4E5-8E32966E7E54}" type="slidenum">
              <a:rPr lang="en-AU">
                <a:ea typeface="MS PGothic" pitchFamily="34" charset="-128"/>
              </a:rPr>
              <a:pPr/>
              <a:t>32</a:t>
            </a:fld>
            <a:endParaRPr lang="en-AU">
              <a:ea typeface="MS PGothic" pitchFamily="34" charset="-128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686" y="686091"/>
            <a:ext cx="4941333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670" y="4342820"/>
            <a:ext cx="5030663" cy="411509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071192-7C49-47E4-89F2-652F91718B2F}" type="slidenum">
              <a:rPr lang="en-AU">
                <a:ea typeface="MS PGothic" pitchFamily="34" charset="-128"/>
              </a:rPr>
              <a:pPr/>
              <a:t>33</a:t>
            </a:fld>
            <a:endParaRPr lang="en-AU">
              <a:ea typeface="MS PGothic" pitchFamily="34" charset="-128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686" y="686091"/>
            <a:ext cx="4941333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670" y="4342820"/>
            <a:ext cx="5030663" cy="411509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A02250-BF32-477B-8857-9C611EC5F9A7}" type="slidenum">
              <a:rPr lang="en-AU">
                <a:ea typeface="MS PGothic" pitchFamily="34" charset="-128"/>
              </a:rPr>
              <a:pPr/>
              <a:t>34</a:t>
            </a:fld>
            <a:endParaRPr lang="en-AU">
              <a:ea typeface="MS PGothic" pitchFamily="34" charset="-128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686" y="686091"/>
            <a:ext cx="4941333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670" y="4342820"/>
            <a:ext cx="5030663" cy="411509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487350-6265-4529-AF3E-BE18B8B381FD}" type="slidenum">
              <a:rPr lang="en-AU">
                <a:ea typeface="MS PGothic" pitchFamily="34" charset="-128"/>
              </a:rPr>
              <a:pPr/>
              <a:t>37</a:t>
            </a:fld>
            <a:endParaRPr lang="en-AU">
              <a:ea typeface="MS PGothic" pitchFamily="34" charset="-128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686" y="686091"/>
            <a:ext cx="4941333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670" y="4342820"/>
            <a:ext cx="5030663" cy="411509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32857-84B1-44BA-A134-4BC305CB765D}" type="slidenum">
              <a:rPr lang="en-AU">
                <a:ea typeface="MS PGothic" pitchFamily="34" charset="-128"/>
              </a:rPr>
              <a:pPr/>
              <a:t>39</a:t>
            </a:fld>
            <a:endParaRPr lang="en-AU">
              <a:ea typeface="MS PGothic" pitchFamily="34" charset="-128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670" y="4342820"/>
            <a:ext cx="5030663" cy="411509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CB124-5545-453F-9A4C-EFBE4705D04F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CB124-5545-453F-9A4C-EFBE4705D04F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CB124-5545-453F-9A4C-EFBE4705D04F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http://z.about.com/d/worldfilm/1/0/j/Z/03.jpg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9B76A08-4740-534D-9039-257487B7BD4D}" type="slidenum">
              <a:rPr lang="en-US" sz="1200">
                <a:latin typeface="Calibri" charset="0"/>
              </a:rPr>
              <a:pPr eaLnBrk="1" hangingPunct="1"/>
              <a:t>68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FC840E-960F-4EEA-B100-AC8976511FCC}" type="slidenum">
              <a:rPr lang="en-US"/>
              <a:pPr/>
              <a:t>8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50" y="4343254"/>
            <a:ext cx="5485102" cy="4114504"/>
          </a:xfrm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http://www.moviesintofilm.com/images/sketches.htm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5C4969-2D64-F94A-9E8C-7184E6F047C9}" type="slidenum">
              <a:rPr lang="en-US" sz="1200">
                <a:latin typeface="Calibri" charset="0"/>
              </a:rPr>
              <a:pPr eaLnBrk="1" hangingPunct="1"/>
              <a:t>71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http://images.allmoviephoto.com/2006_Sketches_of_Frank_Gehry/2006_sketches_of_frank_gehry_010.jpg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B5DDF4-3588-264A-BA5A-2EB1215052CE}" type="slidenum">
              <a:rPr lang="en-US" sz="1200">
                <a:latin typeface="Calibri" charset="0"/>
              </a:rPr>
              <a:pPr eaLnBrk="1" hangingPunct="1"/>
              <a:t>72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http://commons.wikimedia.org/wiki/File:Frank_Gehry_Lehi.jpg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1155F25-0CA3-AC4A-B48F-34903418A74A}" type="slidenum">
              <a:rPr lang="en-US" sz="1200">
                <a:latin typeface="Calibri" charset="0"/>
              </a:rPr>
              <a:pPr eaLnBrk="1" hangingPunct="1"/>
              <a:t>73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7F6A5C5-893F-B349-9D0F-759D47924113}" type="slidenum">
              <a:rPr lang="en-US" sz="1200">
                <a:latin typeface="Calibri" charset="0"/>
              </a:rPr>
              <a:pPr eaLnBrk="1" hangingPunct="1"/>
              <a:t>75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5EA4FA-EAEF-4090-8C65-E2269D0538F8}" type="slidenum">
              <a:rPr lang="en-AU" smtClean="0">
                <a:latin typeface="Arial" pitchFamily="34" charset="0"/>
              </a:rPr>
              <a:pPr/>
              <a:t>21</a:t>
            </a:fld>
            <a:endParaRPr lang="en-A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FC840E-960F-4EEA-B100-AC8976511FCC}" type="slidenum">
              <a:rPr lang="en-US"/>
              <a:pPr/>
              <a:t>23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50" y="4343254"/>
            <a:ext cx="5485102" cy="4114504"/>
          </a:xfrm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FC840E-960F-4EEA-B100-AC8976511FCC}" type="slidenum">
              <a:rPr lang="en-US"/>
              <a:pPr/>
              <a:t>24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50" y="4343254"/>
            <a:ext cx="5485102" cy="4114504"/>
          </a:xfrm>
        </p:spPr>
        <p:txBody>
          <a:bodyPr/>
          <a:lstStyle/>
          <a:p>
            <a:endParaRPr lang="en-A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C9AAC4-7AAD-489D-AAFC-A7767562F1DE}" type="slidenum">
              <a:rPr lang="en-AU">
                <a:ea typeface="MS PGothic" pitchFamily="34" charset="-128"/>
              </a:rPr>
              <a:pPr/>
              <a:t>28</a:t>
            </a:fld>
            <a:endParaRPr lang="en-AU">
              <a:ea typeface="MS PGothic" pitchFamily="34" charset="-128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B79A89-BF5F-4612-8812-F63E30412899}" type="slidenum">
              <a:rPr lang="en-AU">
                <a:ea typeface="MS PGothic" pitchFamily="34" charset="-128"/>
              </a:rPr>
              <a:pPr/>
              <a:t>29</a:t>
            </a:fld>
            <a:endParaRPr lang="en-AU">
              <a:ea typeface="MS PGothic" pitchFamily="34" charset="-128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9" y="685800"/>
            <a:ext cx="4573587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670" y="4342820"/>
            <a:ext cx="5030663" cy="411509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D9247F-3CC0-405F-93F1-9FE7E17F37B3}" type="slidenum">
              <a:rPr lang="en-AU">
                <a:ea typeface="MS PGothic" pitchFamily="34" charset="-128"/>
              </a:rPr>
              <a:pPr/>
              <a:t>30</a:t>
            </a:fld>
            <a:endParaRPr lang="en-AU">
              <a:ea typeface="MS PGothic" pitchFamily="34" charset="-128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9" y="685800"/>
            <a:ext cx="4573587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670" y="4342820"/>
            <a:ext cx="5030663" cy="4115091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80000" cy="68796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ogoexed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8" y="257006"/>
            <a:ext cx="2118431" cy="50293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828675" y="4366740"/>
            <a:ext cx="7411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Presenter</a:t>
            </a:r>
            <a:endParaRPr lang="en-US" sz="20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5616316" y="5706500"/>
            <a:ext cx="540580" cy="3686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AU" dirty="0" smtClean="0"/>
              <a:t>1</a:t>
            </a:r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1594413" y="5706500"/>
            <a:ext cx="1772790" cy="3686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AU" dirty="0" err="1" smtClean="0"/>
              <a:t>e.g</a:t>
            </a:r>
            <a:r>
              <a:rPr lang="en-AU" dirty="0" smtClean="0"/>
              <a:t> Wednesday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828489" y="4724320"/>
            <a:ext cx="7411350" cy="55075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="0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AU" dirty="0" smtClean="0"/>
              <a:t>Name Surname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85566" y="5706500"/>
            <a:ext cx="70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Day</a:t>
            </a:r>
            <a:endParaRPr lang="en-US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4564838" y="5706500"/>
            <a:ext cx="110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Session</a:t>
            </a:r>
            <a:endParaRPr lang="en-US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828675" y="1377686"/>
            <a:ext cx="7411164" cy="635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AU" dirty="0" smtClean="0"/>
              <a:t>Title of Presentation</a:t>
            </a:r>
          </a:p>
        </p:txBody>
      </p:sp>
      <p:sp>
        <p:nvSpPr>
          <p:cNvPr id="25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828675" y="1840717"/>
            <a:ext cx="7411164" cy="635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AU" dirty="0" smtClean="0"/>
              <a:t>Subtitle</a:t>
            </a:r>
          </a:p>
        </p:txBody>
      </p:sp>
      <p:pic>
        <p:nvPicPr>
          <p:cNvPr id="5" name="Picture 4" descr="TIME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2" y="3017155"/>
            <a:ext cx="9180000" cy="9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2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80000" cy="68796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791405" y="1106057"/>
            <a:ext cx="7448620" cy="4445657"/>
          </a:xfrm>
          <a:prstGeom prst="rect">
            <a:avLst/>
          </a:prstGeom>
        </p:spPr>
        <p:txBody>
          <a:bodyPr vert="horz"/>
          <a:lstStyle>
            <a:lvl1pPr marL="457200" indent="-457200">
              <a:lnSpc>
                <a:spcPct val="120000"/>
              </a:lnSpc>
              <a:buFont typeface="Wingdings" charset="2"/>
              <a:buChar char="§"/>
              <a:defRPr sz="3200" baseline="0">
                <a:solidFill>
                  <a:srgbClr val="FFFFFF"/>
                </a:solidFill>
                <a:latin typeface="Helvetice neue"/>
                <a:cs typeface="Helvetice neue"/>
              </a:defRPr>
            </a:lvl1pPr>
            <a:lvl2pPr marL="457200" indent="0">
              <a:buNone/>
              <a:defRPr>
                <a:latin typeface="Helvetica Neue"/>
                <a:cs typeface="Helvetica Neue"/>
              </a:defRPr>
            </a:lvl2pPr>
            <a:lvl3pPr marL="914400" indent="0">
              <a:buFont typeface="Arial"/>
              <a:buNone/>
              <a:defRPr>
                <a:latin typeface=" helvetica neue"/>
                <a:cs typeface=" helvetica neue"/>
              </a:defRPr>
            </a:lvl3pPr>
          </a:lstStyle>
          <a:p>
            <a:pPr lvl="0"/>
            <a:r>
              <a:rPr lang="en-AU" dirty="0" smtClean="0"/>
              <a:t>Insert text here </a:t>
            </a:r>
          </a:p>
          <a:p>
            <a:pPr lvl="0"/>
            <a:endParaRPr lang="en-AU" dirty="0" smtClean="0"/>
          </a:p>
        </p:txBody>
      </p:sp>
      <p:pic>
        <p:nvPicPr>
          <p:cNvPr id="2" name="Picture 1" descr="TIMELINE BOTTO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9788"/>
            <a:ext cx="9180000" cy="1183825"/>
          </a:xfrm>
          <a:prstGeom prst="rect">
            <a:avLst/>
          </a:prstGeom>
        </p:spPr>
      </p:pic>
      <p:pic>
        <p:nvPicPr>
          <p:cNvPr id="9" name="Picture 8" descr="logoexed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8" y="257006"/>
            <a:ext cx="2118431" cy="5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8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FD01E35-C55E-48EE-9061-2868DC396C6E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692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A8134-01E8-41C1-9A9F-2AA0BFF0A7C1}" type="datetimeFigureOut">
              <a:rPr lang="en-US"/>
              <a:pPr>
                <a:defRPr/>
              </a:pPr>
              <a:t>30/04/14</a:t>
            </a:fld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8F037-C1B1-427A-938B-7D48421777F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90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67AA7C-24D6-4E80-8153-D399257387DB}" type="datetimeFigureOut">
              <a:rPr lang="en-US"/>
              <a:pPr/>
              <a:t>30/04/14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31C86BF-6058-40E4-8742-910F0CDBF2A2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83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58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image" Target="../media/image38.png"/><Relationship Id="rId7" Type="http://schemas.openxmlformats.org/officeDocument/2006/relationships/image" Target="../media/image39.jpeg"/><Relationship Id="rId8" Type="http://schemas.openxmlformats.org/officeDocument/2006/relationships/image" Target="../media/image40.jpe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image" Target="../media/image38.png"/><Relationship Id="rId7" Type="http://schemas.openxmlformats.org/officeDocument/2006/relationships/image" Target="../media/image39.jpeg"/><Relationship Id="rId8" Type="http://schemas.openxmlformats.org/officeDocument/2006/relationships/image" Target="../media/image40.jpe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xfrm>
            <a:off x="5616316" y="5706500"/>
            <a:ext cx="3248284" cy="368624"/>
          </a:xfrm>
        </p:spPr>
        <p:txBody>
          <a:bodyPr/>
          <a:lstStyle/>
          <a:p>
            <a:r>
              <a:rPr lang="en-US" dirty="0" err="1" smtClean="0"/>
              <a:t>iLab</a:t>
            </a:r>
            <a:r>
              <a:rPr lang="en-US" dirty="0" smtClean="0"/>
              <a:t> </a:t>
            </a:r>
            <a:r>
              <a:rPr lang="en-US" dirty="0" err="1" smtClean="0"/>
              <a:t>Bootcamp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94412" y="5706500"/>
            <a:ext cx="2355288" cy="368624"/>
          </a:xfrm>
        </p:spPr>
        <p:txBody>
          <a:bodyPr/>
          <a:lstStyle/>
          <a:p>
            <a:r>
              <a:rPr lang="en-US"/>
              <a:t>3</a:t>
            </a:r>
            <a:r>
              <a:rPr lang="en-US" smtClean="0"/>
              <a:t> </a:t>
            </a:r>
            <a:r>
              <a:rPr lang="en-US" smtClean="0"/>
              <a:t>May</a:t>
            </a:r>
            <a:r>
              <a:rPr lang="en-US" smtClean="0"/>
              <a:t> 2014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Tim Kastelle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0700" y="1377686"/>
            <a:ext cx="8145687" cy="635000"/>
          </a:xfrm>
        </p:spPr>
        <p:txBody>
          <a:bodyPr/>
          <a:lstStyle/>
          <a:p>
            <a:r>
              <a:rPr lang="en-US" dirty="0" smtClean="0"/>
              <a:t>Business Models &amp; New Ventures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0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469900"/>
            <a:ext cx="81534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0"/>
            <a:ext cx="8313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9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17500"/>
            <a:ext cx="7747000" cy="62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3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#1: Find a 10X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Quartz watches 10 times as accurate as the top of the line mechanical watches, for less than 1/10</a:t>
            </a:r>
            <a:r>
              <a:rPr lang="en-US" baseline="30000" dirty="0" smtClean="0"/>
              <a:t>th</a:t>
            </a:r>
            <a:r>
              <a:rPr lang="en-US" dirty="0" smtClean="0"/>
              <a:t> of the cost</a:t>
            </a:r>
          </a:p>
          <a:p>
            <a:endParaRPr lang="en-US" dirty="0"/>
          </a:p>
          <a:p>
            <a:r>
              <a:rPr lang="en-US" dirty="0" smtClean="0"/>
              <a:t>Question: what’s like quartz in your industry?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94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" y="368300"/>
            <a:ext cx="9128342" cy="6286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4700" y="736600"/>
            <a:ext cx="586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Why is the retirement age 65?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944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76300"/>
            <a:ext cx="4622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6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Expectancy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Germany 1880 – about 58 years (retirement age set at 65)</a:t>
            </a:r>
          </a:p>
          <a:p>
            <a:r>
              <a:rPr lang="en-US" dirty="0" smtClean="0"/>
              <a:t>US 1935 – about 62 years (retirement age set at 65 too)</a:t>
            </a:r>
          </a:p>
          <a:p>
            <a:r>
              <a:rPr lang="en-US" dirty="0" smtClean="0"/>
              <a:t>All the other countries that followed in the next decade &lt;60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7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74900"/>
            <a:ext cx="8229600" cy="3751263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 smtClean="0"/>
              <a:t>What was the biggest innovation that drove this change in life expectancy?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4532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08000"/>
            <a:ext cx="8924096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6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30200"/>
            <a:ext cx="51689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0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erson_quote_15b_postcard-p239675026708986214z8iat_40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9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</a:t>
            </a:r>
            <a:r>
              <a:rPr lang="en-US" dirty="0" err="1" smtClean="0"/>
              <a:t>Handwashing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suggested – 1840s</a:t>
            </a:r>
          </a:p>
          <a:p>
            <a:r>
              <a:rPr lang="en-US" dirty="0" smtClean="0"/>
              <a:t>First evidence that it works – 1850s</a:t>
            </a:r>
          </a:p>
          <a:p>
            <a:r>
              <a:rPr lang="en-US" dirty="0" smtClean="0"/>
              <a:t>Germ theory of disease – 1860s</a:t>
            </a:r>
          </a:p>
          <a:p>
            <a:r>
              <a:rPr lang="en-US" dirty="0" smtClean="0"/>
              <a:t>First use in surgery – 1870s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widespread use – 1920s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0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dirty="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46190" r="-46190"/>
          <a:stretch>
            <a:fillRect/>
          </a:stretch>
        </p:blipFill>
        <p:spPr>
          <a:xfrm>
            <a:off x="-1999518" y="1104901"/>
            <a:ext cx="13727763" cy="5351814"/>
          </a:xfrm>
        </p:spPr>
      </p:pic>
    </p:spTree>
    <p:extLst>
      <p:ext uri="{BB962C8B-B14F-4D97-AF65-F5344CB8AC3E}">
        <p14:creationId xmlns:p14="http://schemas.microsoft.com/office/powerpoint/2010/main" val="34345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/>
          <a:lstStyle/>
          <a:p>
            <a:endParaRPr lang="en-AU" dirty="0"/>
          </a:p>
        </p:txBody>
      </p:sp>
      <p:pic>
        <p:nvPicPr>
          <p:cNvPr id="788481" name="Picture 1" descr="E:\MyDocuments\Images\iPhone\innovationproce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14" y="214290"/>
            <a:ext cx="9100486" cy="6286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3543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ChangeArrowheads="1"/>
          </p:cNvSpPr>
          <p:nvPr/>
        </p:nvSpPr>
        <p:spPr bwMode="auto">
          <a:xfrm>
            <a:off x="539750" y="836613"/>
            <a:ext cx="8135938" cy="4752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4800" b="1" dirty="0"/>
          </a:p>
          <a:p>
            <a:pPr algn="ctr" eaLnBrk="1" hangingPunct="1"/>
            <a:r>
              <a:rPr lang="en-US" sz="7200" b="1" dirty="0" smtClean="0"/>
              <a:t>Ideas are often the</a:t>
            </a:r>
          </a:p>
          <a:p>
            <a:pPr algn="ctr" eaLnBrk="1" hangingPunct="1"/>
            <a:r>
              <a:rPr lang="en-US" sz="7200" b="1" dirty="0"/>
              <a:t>b</a:t>
            </a:r>
            <a:r>
              <a:rPr lang="en-US" sz="7200" b="1" dirty="0" smtClean="0"/>
              <a:t>iggest innovations</a:t>
            </a:r>
          </a:p>
          <a:p>
            <a:pPr algn="ctr" eaLnBrk="1" hangingPunct="1"/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98692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ChangeArrowheads="1"/>
          </p:cNvSpPr>
          <p:nvPr/>
        </p:nvSpPr>
        <p:spPr bwMode="auto">
          <a:xfrm>
            <a:off x="539750" y="836613"/>
            <a:ext cx="8135938" cy="4752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7200" b="1" dirty="0" smtClean="0"/>
              <a:t>Innovation always</a:t>
            </a:r>
          </a:p>
          <a:p>
            <a:pPr algn="ctr" eaLnBrk="1" hangingPunct="1"/>
            <a:r>
              <a:rPr lang="en-US" sz="7200" b="1" dirty="0"/>
              <a:t>c</a:t>
            </a:r>
            <a:r>
              <a:rPr lang="en-US" sz="7200" b="1" dirty="0" smtClean="0"/>
              <a:t>hanges </a:t>
            </a:r>
            <a:r>
              <a:rPr lang="en-US" sz="7200" b="1" dirty="0" err="1" smtClean="0"/>
              <a:t>behaviour</a:t>
            </a:r>
            <a:endParaRPr lang="en-US" sz="7200" b="1" dirty="0"/>
          </a:p>
          <a:p>
            <a:pPr algn="ctr" eaLnBrk="1" hangingPunct="1"/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29986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#2: Find a new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focus too much on technological innovation – that’s only part of the story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Question: how could you reimagine your industry?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872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2241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980728"/>
            <a:ext cx="121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1936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2648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0"/>
            <a:ext cx="466530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980728"/>
            <a:ext cx="121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1950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611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9388" y="549275"/>
            <a:ext cx="864235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0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4000" dirty="0" smtClean="0"/>
              <a:t>Business Model Innovations in Copying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1950s – copies made by mimeograph or dry thermal processes – very poor quality, hard to archive</a:t>
            </a:r>
          </a:p>
          <a:p>
            <a:pPr eaLnBrk="1" hangingPunct="1"/>
            <a:r>
              <a:rPr lang="en-AU" dirty="0" smtClean="0"/>
              <a:t>Equipment was inexpensive, money was made on supplies</a:t>
            </a:r>
          </a:p>
          <a:p>
            <a:pPr eaLnBrk="1" hangingPunct="1"/>
            <a:r>
              <a:rPr lang="en-AU" dirty="0" smtClean="0"/>
              <a:t>90% of machines made &lt; 100 copies per month</a:t>
            </a:r>
          </a:p>
        </p:txBody>
      </p:sp>
    </p:spTree>
    <p:extLst>
      <p:ext uri="{BB962C8B-B14F-4D97-AF65-F5344CB8AC3E}">
        <p14:creationId xmlns:p14="http://schemas.microsoft.com/office/powerpoint/2010/main" val="335056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Mousetrap Patents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4400 mousetrap patents issued in the US alone since 1828</a:t>
            </a:r>
          </a:p>
          <a:p>
            <a:r>
              <a:rPr lang="en-US" dirty="0" smtClean="0"/>
              <a:t>400 new applications per year</a:t>
            </a:r>
          </a:p>
          <a:p>
            <a:r>
              <a:rPr lang="en-US" dirty="0" smtClean="0"/>
              <a:t>40 new patents granted per year</a:t>
            </a:r>
          </a:p>
          <a:p>
            <a:r>
              <a:rPr lang="en-US" dirty="0" smtClean="0"/>
              <a:t>“The most frequently invented device in U.S. History.”</a:t>
            </a:r>
          </a:p>
          <a:p>
            <a:r>
              <a:rPr lang="en-US" dirty="0" smtClean="0"/>
              <a:t>And yet, only a handful have made money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2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The Arrival of Xerox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dirty="0" smtClean="0"/>
              <a:t>Invention of xerography – much higher quality, longer lasting (Chester Carlson files patent in 1937)</a:t>
            </a:r>
          </a:p>
          <a:p>
            <a:pPr eaLnBrk="1" hangingPunct="1">
              <a:lnSpc>
                <a:spcPct val="90000"/>
              </a:lnSpc>
            </a:pPr>
            <a:r>
              <a:rPr lang="en-AU" dirty="0" smtClean="0"/>
              <a:t>Haloid Corp licenses patent, sells first Xerox machine in 1950</a:t>
            </a:r>
          </a:p>
          <a:p>
            <a:pPr eaLnBrk="1" hangingPunct="1">
              <a:lnSpc>
                <a:spcPct val="90000"/>
              </a:lnSpc>
            </a:pPr>
            <a:r>
              <a:rPr lang="en-AU" dirty="0" smtClean="0"/>
              <a:t>Problem: Xerox machines </a:t>
            </a:r>
            <a:r>
              <a:rPr lang="en-AU" b="1" dirty="0" smtClean="0"/>
              <a:t>six times</a:t>
            </a:r>
            <a:r>
              <a:rPr lang="en-AU" dirty="0" smtClean="0"/>
              <a:t> more expensive than competitive technology, cost per copy about the same</a:t>
            </a:r>
          </a:p>
          <a:p>
            <a:pPr eaLnBrk="1" hangingPunct="1">
              <a:lnSpc>
                <a:spcPct val="90000"/>
              </a:lnSpc>
            </a:pPr>
            <a:r>
              <a:rPr lang="en-AU" dirty="0" smtClean="0"/>
              <a:t>Kodak, GE, IBM and Arthur D. Little Consultants all concluded there was no market for Xerox machines</a:t>
            </a:r>
          </a:p>
        </p:txBody>
      </p:sp>
    </p:spTree>
    <p:extLst>
      <p:ext uri="{BB962C8B-B14F-4D97-AF65-F5344CB8AC3E}">
        <p14:creationId xmlns:p14="http://schemas.microsoft.com/office/powerpoint/2010/main" val="3931015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5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91880" y="2204864"/>
            <a:ext cx="121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1959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2447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The New Business Model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mtClean="0"/>
              <a:t>High volume users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/>
              <a:t>Lease machines instead of selling them, includes 2000 copies per month, customers pay extra for all further copies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/>
              <a:t>Improved quality and convenience led to average user making 2000 copies </a:t>
            </a:r>
            <a:r>
              <a:rPr lang="en-AU" i="1" smtClean="0"/>
              <a:t>per day</a:t>
            </a:r>
            <a:r>
              <a:rPr lang="en-AU" smtClean="0"/>
              <a:t>!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/>
              <a:t>The more copies made, the more money Xerox makes</a:t>
            </a:r>
          </a:p>
        </p:txBody>
      </p:sp>
    </p:spTree>
    <p:extLst>
      <p:ext uri="{BB962C8B-B14F-4D97-AF65-F5344CB8AC3E}">
        <p14:creationId xmlns:p14="http://schemas.microsoft.com/office/powerpoint/2010/main" val="70949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Dominant Logic of Xerox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/>
              <a:t>More copies are better</a:t>
            </a:r>
          </a:p>
          <a:p>
            <a:pPr eaLnBrk="1" hangingPunct="1"/>
            <a:r>
              <a:rPr lang="en-AU" smtClean="0"/>
              <a:t>New product innovations must lead to higher volume</a:t>
            </a:r>
          </a:p>
          <a:p>
            <a:pPr lvl="1" eaLnBrk="1" hangingPunct="1"/>
            <a:r>
              <a:rPr lang="en-AU" smtClean="0"/>
              <a:t>Duplexing</a:t>
            </a:r>
          </a:p>
          <a:p>
            <a:pPr lvl="1" eaLnBrk="1" hangingPunct="1"/>
            <a:r>
              <a:rPr lang="en-AU" smtClean="0"/>
              <a:t>Collating</a:t>
            </a:r>
          </a:p>
          <a:p>
            <a:pPr lvl="1" eaLnBrk="1" hangingPunct="1"/>
            <a:r>
              <a:rPr lang="en-AU" smtClean="0"/>
              <a:t>Stapling</a:t>
            </a:r>
          </a:p>
          <a:p>
            <a:pPr lvl="1" eaLnBrk="1" hangingPunct="1"/>
            <a:r>
              <a:rPr lang="en-AU" smtClean="0"/>
              <a:t>Copies per minute</a:t>
            </a:r>
          </a:p>
        </p:txBody>
      </p:sp>
    </p:spTree>
    <p:extLst>
      <p:ext uri="{BB962C8B-B14F-4D97-AF65-F5344CB8AC3E}">
        <p14:creationId xmlns:p14="http://schemas.microsoft.com/office/powerpoint/2010/main" val="203267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The State of Play by the1970s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mtClean="0"/>
              <a:t>Xerox and Kodak dominate the market, selling nothing but high volume machines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/>
              <a:t>Sales are made by internal sales force, service performed by internal service teams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/>
              <a:t>Cost of equipment very high (no more leasing)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/>
              <a:t>Small volume users either use older methods or go to copy centres</a:t>
            </a:r>
          </a:p>
        </p:txBody>
      </p:sp>
    </p:spTree>
    <p:extLst>
      <p:ext uri="{BB962C8B-B14F-4D97-AF65-F5344CB8AC3E}">
        <p14:creationId xmlns:p14="http://schemas.microsoft.com/office/powerpoint/2010/main" val="941459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54000"/>
            <a:ext cx="508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6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0"/>
            <a:ext cx="466530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980728"/>
            <a:ext cx="121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1950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5296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i="1" smtClean="0"/>
              <a:t>Another</a:t>
            </a:r>
            <a:r>
              <a:rPr lang="en-AU" smtClean="0"/>
              <a:t> New Business Model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/>
              <a:t>Cheap copiers, no features</a:t>
            </a:r>
          </a:p>
          <a:p>
            <a:pPr eaLnBrk="1" hangingPunct="1"/>
            <a:r>
              <a:rPr lang="en-AU" smtClean="0"/>
              <a:t>Very high cost per copy, mediocre technology</a:t>
            </a:r>
          </a:p>
          <a:p>
            <a:pPr eaLnBrk="1" hangingPunct="1"/>
            <a:r>
              <a:rPr lang="en-AU" smtClean="0"/>
              <a:t>Copiers sold through office supply stores</a:t>
            </a:r>
          </a:p>
          <a:p>
            <a:pPr eaLnBrk="1" hangingPunct="1"/>
            <a:r>
              <a:rPr lang="en-AU" smtClean="0"/>
              <a:t>Sales and service outsourced</a:t>
            </a:r>
          </a:p>
        </p:txBody>
      </p:sp>
    </p:spTree>
    <p:extLst>
      <p:ext uri="{BB962C8B-B14F-4D97-AF65-F5344CB8AC3E}">
        <p14:creationId xmlns:p14="http://schemas.microsoft.com/office/powerpoint/2010/main" val="137588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Photocopier Market Shares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87981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41151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4000" smtClean="0"/>
              <a:t>New Business Models for Disruptive Innovation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z="3600" dirty="0" smtClean="0"/>
              <a:t>Choose a market segment whose needs are not being met</a:t>
            </a:r>
          </a:p>
          <a:p>
            <a:pPr eaLnBrk="1" hangingPunct="1">
              <a:lnSpc>
                <a:spcPct val="90000"/>
              </a:lnSpc>
            </a:pPr>
            <a:r>
              <a:rPr lang="en-AU" sz="3600" dirty="0" smtClean="0"/>
              <a:t>Focus on this segment, build competencies, increase skills</a:t>
            </a:r>
          </a:p>
          <a:p>
            <a:pPr eaLnBrk="1" hangingPunct="1">
              <a:lnSpc>
                <a:spcPct val="90000"/>
              </a:lnSpc>
            </a:pPr>
            <a:r>
              <a:rPr lang="en-AU" sz="3600" dirty="0" smtClean="0"/>
              <a:t>Use new competencies to expand into more profitable parts of the value chain or better market segments</a:t>
            </a:r>
          </a:p>
          <a:p>
            <a:pPr eaLnBrk="1" hangingPunct="1">
              <a:lnSpc>
                <a:spcPct val="90000"/>
              </a:lnSpc>
            </a:pPr>
            <a:r>
              <a:rPr lang="en-AU" sz="3600" dirty="0" smtClean="0"/>
              <a:t>Compete against large incumbents by changing the rules of the game</a:t>
            </a:r>
          </a:p>
          <a:p>
            <a:pPr lvl="1" eaLnBrk="1" hangingPunct="1">
              <a:lnSpc>
                <a:spcPct val="90000"/>
              </a:lnSpc>
            </a:pPr>
            <a:endParaRPr lang="en-AU" sz="20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AU" sz="2400" dirty="0" smtClean="0"/>
          </a:p>
        </p:txBody>
      </p:sp>
    </p:spTree>
    <p:extLst>
      <p:ext uri="{BB962C8B-B14F-4D97-AF65-F5344CB8AC3E}">
        <p14:creationId xmlns:p14="http://schemas.microsoft.com/office/powerpoint/2010/main" val="296283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74638"/>
            <a:ext cx="8356600" cy="957262"/>
          </a:xfrm>
        </p:spPr>
        <p:txBody>
          <a:bodyPr/>
          <a:lstStyle/>
          <a:p>
            <a:r>
              <a:rPr lang="en-US" dirty="0" smtClean="0"/>
              <a:t>Mousetrap problem solved in 1894!</a:t>
            </a:r>
            <a:endParaRPr lang="en-US" dirty="0"/>
          </a:p>
        </p:txBody>
      </p:sp>
      <p:pic>
        <p:nvPicPr>
          <p:cNvPr id="4" name="Content Placeholder 3" descr="Screen Shot 2012-08-30 at 3.13.0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01" r="-218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946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#3: Find a New 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business models start in niches (think: taxi drivers + </a:t>
            </a:r>
            <a:r>
              <a:rPr lang="en-US" dirty="0" err="1" smtClean="0"/>
              <a:t>Prius</a:t>
            </a:r>
            <a:r>
              <a:rPr lang="en-US" dirty="0" smtClean="0"/>
              <a:t>, or hydrogen-powered vehicles + bus fleets)</a:t>
            </a:r>
          </a:p>
          <a:p>
            <a:r>
              <a:rPr lang="en-US" dirty="0" smtClean="0"/>
              <a:t>In terms of performance, they always look lousy at the start</a:t>
            </a:r>
          </a:p>
          <a:p>
            <a:endParaRPr lang="en-US" dirty="0"/>
          </a:p>
          <a:p>
            <a:r>
              <a:rPr lang="en-US" dirty="0" smtClean="0"/>
              <a:t>Question: what would a new business model look like in your industry?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9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Paths to Discontinuous Innovation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a 10X improvement in performance.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a new idea.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a new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90817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1100" y="2933700"/>
            <a:ext cx="5023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More on Business Models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91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business model articulates the logic and provides data and other evidence that 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demonstrates how 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business creates and delivers value to customers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dirty="0" smtClean="0">
                <a:ea typeface="+mn-ea"/>
                <a:cs typeface="+mn-cs"/>
              </a:rPr>
              <a:t>David </a:t>
            </a:r>
            <a:r>
              <a:rPr lang="en-US" dirty="0" err="1" smtClean="0">
                <a:ea typeface="+mn-ea"/>
                <a:cs typeface="+mn-cs"/>
              </a:rPr>
              <a:t>Teece</a:t>
            </a:r>
            <a:r>
              <a:rPr lang="en-US" dirty="0" smtClean="0">
                <a:ea typeface="+mn-ea"/>
                <a:cs typeface="+mn-cs"/>
              </a:rPr>
              <a:t>, Long Range Planning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838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“While building a product is what you do best and where you derive the biggest sense of accomplishment, </a:t>
            </a:r>
            <a:r>
              <a:rPr lang="en-US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a product is NOT “the product” of your startup. Your business model is “the product”.</a:t>
            </a: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dirty="0" smtClean="0">
                <a:ea typeface="+mn-ea"/>
                <a:cs typeface="+mn-cs"/>
              </a:rPr>
              <a:t>Ash </a:t>
            </a:r>
            <a:r>
              <a:rPr lang="en-US" dirty="0" err="1" smtClean="0">
                <a:ea typeface="+mn-ea"/>
                <a:cs typeface="+mn-cs"/>
              </a:rPr>
              <a:t>Maurya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5956300"/>
            <a:ext cx="771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dirty="0"/>
              <a:t>: http://</a:t>
            </a:r>
            <a:r>
              <a:rPr lang="en-US" dirty="0" err="1"/>
              <a:t>www.ashmaurya.com</a:t>
            </a:r>
            <a:r>
              <a:rPr lang="en-US" dirty="0"/>
              <a:t>/2011/06/your-product-is-not-the-product/</a:t>
            </a:r>
          </a:p>
        </p:txBody>
      </p:sp>
    </p:spTree>
    <p:extLst>
      <p:ext uri="{BB962C8B-B14F-4D97-AF65-F5344CB8AC3E}">
        <p14:creationId xmlns:p14="http://schemas.microsoft.com/office/powerpoint/2010/main" val="1645748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Business Model Innovation – Critical but Overlooked</a:t>
            </a:r>
            <a:endParaRPr lang="en-AU" sz="4000" dirty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582227"/>
            <a:ext cx="8573417" cy="482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8725" name="Text Box 5"/>
          <p:cNvSpPr txBox="1">
            <a:spLocks noChangeArrowheads="1"/>
          </p:cNvSpPr>
          <p:nvPr/>
        </p:nvSpPr>
        <p:spPr bwMode="auto">
          <a:xfrm>
            <a:off x="376238" y="6402388"/>
            <a:ext cx="33845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Source: Open Innovation by Henry Chesbrough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968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526338" name="Object 2"/>
          <p:cNvGraphicFramePr>
            <a:graphicFrameLocks noChangeAspect="1"/>
          </p:cNvGraphicFramePr>
          <p:nvPr/>
        </p:nvGraphicFramePr>
        <p:xfrm>
          <a:off x="214282" y="428604"/>
          <a:ext cx="8786874" cy="5857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Acrobat Document" r:id="rId4" imgW="49377600" imgH="32918400" progId="AcroExch.Document.7">
                  <p:embed/>
                </p:oleObj>
              </mc:Choice>
              <mc:Fallback>
                <p:oleObj name="Acrobat Document" r:id="rId4" imgW="49377600" imgH="329184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82" y="428604"/>
                        <a:ext cx="8786874" cy="5857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2910" y="6500834"/>
            <a:ext cx="443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Alex </a:t>
            </a:r>
            <a:r>
              <a:rPr lang="en-US" sz="1200" dirty="0" err="1" smtClean="0"/>
              <a:t>Osterwalder</a:t>
            </a:r>
            <a:r>
              <a:rPr lang="en-US" sz="1200" dirty="0" smtClean="0"/>
              <a:t>, www.businessmodelgeneration.com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40704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Business Models Are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6100"/>
            <a:ext cx="8229600" cy="4310063"/>
          </a:xfrm>
        </p:spPr>
        <p:txBody>
          <a:bodyPr/>
          <a:lstStyle/>
          <a:p>
            <a:r>
              <a:rPr lang="en-US" dirty="0" smtClean="0"/>
              <a:t>They tell you if your overall approach is coherent</a:t>
            </a:r>
          </a:p>
          <a:p>
            <a:r>
              <a:rPr lang="en-US" dirty="0" smtClean="0"/>
              <a:t>Innovating the business model of an industry is the most effective way to enter it (usually easier to find than a 10X improvement)</a:t>
            </a:r>
          </a:p>
          <a:p>
            <a:r>
              <a:rPr lang="en-US" dirty="0" smtClean="0"/>
              <a:t>Products can be copied more easily than a new business model 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40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1"/>
          <p:cNvSpPr txBox="1">
            <a:spLocks noChangeArrowheads="1"/>
          </p:cNvSpPr>
          <p:nvPr/>
        </p:nvSpPr>
        <p:spPr bwMode="auto">
          <a:xfrm>
            <a:off x="0" y="1295400"/>
            <a:ext cx="91440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15200"/>
              </a:lnSpc>
            </a:pPr>
            <a:r>
              <a:rPr lang="en-US" sz="7200">
                <a:solidFill>
                  <a:srgbClr val="FF0000"/>
                </a:solidFill>
                <a:latin typeface="Helvetica" charset="0"/>
                <a:cs typeface="HelvLight Regular" charset="0"/>
              </a:rPr>
              <a:t>BUSINESS MODEL </a:t>
            </a:r>
            <a:endParaRPr lang="en-US" sz="9600">
              <a:solidFill>
                <a:srgbClr val="FF0000"/>
              </a:solidFill>
              <a:latin typeface="Helvetica" charset="0"/>
              <a:cs typeface="HelvLight Regular" charset="0"/>
            </a:endParaRPr>
          </a:p>
          <a:p>
            <a:pPr algn="ctr" eaLnBrk="1" hangingPunct="1">
              <a:lnSpc>
                <a:spcPts val="15200"/>
              </a:lnSpc>
            </a:pPr>
            <a:r>
              <a:rPr lang="en-US" sz="15800">
                <a:solidFill>
                  <a:srgbClr val="FF0000"/>
                </a:solidFill>
                <a:latin typeface="Helvetica" charset="0"/>
                <a:cs typeface="HelvLight Regular" charset="0"/>
              </a:rPr>
              <a:t>CANVAS</a:t>
            </a:r>
          </a:p>
        </p:txBody>
      </p:sp>
      <p:sp>
        <p:nvSpPr>
          <p:cNvPr id="47107" name="TextBox 3"/>
          <p:cNvSpPr txBox="1">
            <a:spLocks noChangeArrowheads="1"/>
          </p:cNvSpPr>
          <p:nvPr/>
        </p:nvSpPr>
        <p:spPr bwMode="auto">
          <a:xfrm>
            <a:off x="482600" y="1150938"/>
            <a:ext cx="7391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800">
                <a:solidFill>
                  <a:srgbClr val="000000"/>
                </a:solidFill>
                <a:latin typeface="Helvetica" charset="0"/>
                <a:cs typeface="HelvLight Regular" charset="0"/>
              </a:rPr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23649894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1"/>
          <p:cNvSpPr txBox="1">
            <a:spLocks noChangeArrowheads="1"/>
          </p:cNvSpPr>
          <p:nvPr/>
        </p:nvSpPr>
        <p:spPr bwMode="auto">
          <a:xfrm>
            <a:off x="2895600" y="1676400"/>
            <a:ext cx="55626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500">
                <a:latin typeface="HelvLight Regular" charset="0"/>
                <a:cs typeface="HelvLight Regular" charset="0"/>
              </a:rPr>
              <a:t>building blocks </a:t>
            </a:r>
            <a:endParaRPr lang="en-US" sz="32900">
              <a:latin typeface="HelvLight Regular" charset="0"/>
              <a:cs typeface="HelvLight Regular" charset="0"/>
            </a:endParaRPr>
          </a:p>
        </p:txBody>
      </p:sp>
      <p:sp>
        <p:nvSpPr>
          <p:cNvPr id="48131" name="TextBox 2"/>
          <p:cNvSpPr txBox="1">
            <a:spLocks noChangeArrowheads="1"/>
          </p:cNvSpPr>
          <p:nvPr/>
        </p:nvSpPr>
        <p:spPr bwMode="auto">
          <a:xfrm>
            <a:off x="609600" y="1006475"/>
            <a:ext cx="26670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0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338754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68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300" y="711200"/>
            <a:ext cx="21585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Or earlier….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82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A6A6A6"/>
                </a:solidFill>
                <a:latin typeface="Helvetica" charset="0"/>
                <a:cs typeface="Helvetica" charset="0"/>
              </a:rPr>
              <a:t>the 9 building blocks of a business model</a:t>
            </a:r>
          </a:p>
        </p:txBody>
      </p:sp>
      <p:sp>
        <p:nvSpPr>
          <p:cNvPr id="49155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35695900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01---cnvs_cli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A6A6A6"/>
                </a:solidFill>
                <a:latin typeface="Helvetica" charset="0"/>
                <a:cs typeface="Helvetica" charset="0"/>
              </a:rPr>
              <a:t>CUSTOMER SEGMENTS</a:t>
            </a:r>
          </a:p>
        </p:txBody>
      </p:sp>
      <p:sp>
        <p:nvSpPr>
          <p:cNvPr id="50180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37413533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02---cnvs_v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A6A6A6"/>
                </a:solidFill>
                <a:latin typeface="Helvetica" charset="0"/>
                <a:cs typeface="Helvetica" charset="0"/>
              </a:rPr>
              <a:t>VALUE PROPOSITIONS</a:t>
            </a:r>
          </a:p>
        </p:txBody>
      </p:sp>
      <p:sp>
        <p:nvSpPr>
          <p:cNvPr id="51204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10384418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03---cnvs_d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A6A6A6"/>
                </a:solidFill>
                <a:latin typeface="Helvetica" charset="0"/>
                <a:cs typeface="Helvetica" charset="0"/>
              </a:rPr>
              <a:t>CHANNELS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25833512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04---cnvs_r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A6A6A6"/>
                </a:solidFill>
                <a:latin typeface="Helvetica" charset="0"/>
                <a:cs typeface="Helvetica" charset="0"/>
              </a:rPr>
              <a:t>CUSTOMER RELATIONSHIOPS</a:t>
            </a:r>
          </a:p>
        </p:txBody>
      </p:sp>
      <p:sp>
        <p:nvSpPr>
          <p:cNvPr id="53252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13406219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05---cnvs_rv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A6A6A6"/>
                </a:solidFill>
                <a:latin typeface="Helvetica" charset="0"/>
                <a:cs typeface="Helvetica" charset="0"/>
              </a:rPr>
              <a:t>REVENUE STREAMS</a:t>
            </a:r>
          </a:p>
        </p:txBody>
      </p:sp>
      <p:sp>
        <p:nvSpPr>
          <p:cNvPr id="54276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11742781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06---cnvs_k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A6A6A6"/>
                </a:solidFill>
                <a:latin typeface="Helvetica" charset="0"/>
                <a:cs typeface="Helvetica" charset="0"/>
              </a:rPr>
              <a:t>KEY RESOURCES</a:t>
            </a:r>
          </a:p>
        </p:txBody>
      </p:sp>
      <p:sp>
        <p:nvSpPr>
          <p:cNvPr id="55300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2461301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07---cnvs_k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A6A6A6"/>
                </a:solidFill>
                <a:latin typeface="Helvetica" charset="0"/>
                <a:cs typeface="Helvetica" charset="0"/>
              </a:rPr>
              <a:t>KEY ACTIVITIES</a:t>
            </a:r>
          </a:p>
        </p:txBody>
      </p:sp>
      <p:sp>
        <p:nvSpPr>
          <p:cNvPr id="56324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14794370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08---cnvs_p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A6A6A6"/>
                </a:solidFill>
                <a:latin typeface="Helvetica" charset="0"/>
                <a:cs typeface="Helvetica" charset="0"/>
              </a:rPr>
              <a:t>KEY PARTNERS</a:t>
            </a:r>
          </a:p>
        </p:txBody>
      </p:sp>
      <p:sp>
        <p:nvSpPr>
          <p:cNvPr id="57348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9062855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09---cnvs_c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A6A6A6"/>
                </a:solidFill>
                <a:latin typeface="Helvetica" charset="0"/>
                <a:cs typeface="Helvetica" charset="0"/>
              </a:rPr>
              <a:t>COST STRUCTURE</a:t>
            </a:r>
          </a:p>
        </p:txBody>
      </p:sp>
      <p:sp>
        <p:nvSpPr>
          <p:cNvPr id="58372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54059294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ChangeArrowheads="1"/>
          </p:cNvSpPr>
          <p:nvPr/>
        </p:nvSpPr>
        <p:spPr bwMode="auto">
          <a:xfrm>
            <a:off x="539750" y="836613"/>
            <a:ext cx="8135938" cy="4752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4800" b="1" dirty="0"/>
          </a:p>
          <a:p>
            <a:pPr algn="ctr" eaLnBrk="1" hangingPunct="1"/>
            <a:r>
              <a:rPr lang="en-US" sz="7200" b="1" dirty="0" smtClean="0"/>
              <a:t>Problem: Right now, </a:t>
            </a:r>
          </a:p>
          <a:p>
            <a:pPr algn="ctr" eaLnBrk="1" hangingPunct="1"/>
            <a:r>
              <a:rPr lang="en-US" sz="7200" b="1" dirty="0"/>
              <a:t>y</a:t>
            </a:r>
            <a:r>
              <a:rPr lang="en-US" sz="7200" b="1" smtClean="0"/>
              <a:t>ou </a:t>
            </a:r>
            <a:r>
              <a:rPr lang="en-US" sz="7200" b="1" dirty="0" smtClean="0"/>
              <a:t>have a better</a:t>
            </a:r>
          </a:p>
          <a:p>
            <a:pPr algn="ctr" eaLnBrk="1" hangingPunct="1"/>
            <a:r>
              <a:rPr lang="en-US" sz="7200" b="1" dirty="0" smtClean="0"/>
              <a:t>mousetrap</a:t>
            </a:r>
          </a:p>
          <a:p>
            <a:pPr algn="ctr" eaLnBrk="1" hangingPunct="1"/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96311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09---cnvs_c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Box 10"/>
          <p:cNvSpPr txBox="1">
            <a:spLocks noChangeArrowheads="1"/>
          </p:cNvSpPr>
          <p:nvPr/>
        </p:nvSpPr>
        <p:spPr bwMode="auto">
          <a:xfrm>
            <a:off x="7848600" y="1882775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customer segments</a:t>
            </a:r>
          </a:p>
        </p:txBody>
      </p:sp>
      <p:sp>
        <p:nvSpPr>
          <p:cNvPr id="59396" name="TextBox 10"/>
          <p:cNvSpPr txBox="1">
            <a:spLocks noChangeArrowheads="1"/>
          </p:cNvSpPr>
          <p:nvPr/>
        </p:nvSpPr>
        <p:spPr bwMode="auto">
          <a:xfrm>
            <a:off x="0" y="1882775"/>
            <a:ext cx="1143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key partners</a:t>
            </a:r>
          </a:p>
        </p:txBody>
      </p:sp>
      <p:sp>
        <p:nvSpPr>
          <p:cNvPr id="59397" name="TextBox 10"/>
          <p:cNvSpPr txBox="1">
            <a:spLocks noChangeArrowheads="1"/>
          </p:cNvSpPr>
          <p:nvPr/>
        </p:nvSpPr>
        <p:spPr bwMode="auto">
          <a:xfrm>
            <a:off x="-76200" y="5410200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cost structure</a:t>
            </a:r>
          </a:p>
        </p:txBody>
      </p:sp>
      <p:sp>
        <p:nvSpPr>
          <p:cNvPr id="59398" name="TextBox 10"/>
          <p:cNvSpPr txBox="1">
            <a:spLocks noChangeArrowheads="1"/>
          </p:cNvSpPr>
          <p:nvPr/>
        </p:nvSpPr>
        <p:spPr bwMode="auto">
          <a:xfrm>
            <a:off x="7848600" y="5410200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revenue streams</a:t>
            </a:r>
          </a:p>
        </p:txBody>
      </p:sp>
      <p:sp>
        <p:nvSpPr>
          <p:cNvPr id="59399" name="TextBox 10"/>
          <p:cNvSpPr txBox="1">
            <a:spLocks noChangeArrowheads="1"/>
          </p:cNvSpPr>
          <p:nvPr/>
        </p:nvSpPr>
        <p:spPr bwMode="auto">
          <a:xfrm>
            <a:off x="6146800" y="5705475"/>
            <a:ext cx="1447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distribution channels</a:t>
            </a:r>
          </a:p>
        </p:txBody>
      </p:sp>
      <p:sp>
        <p:nvSpPr>
          <p:cNvPr id="59400" name="TextBox 10"/>
          <p:cNvSpPr txBox="1">
            <a:spLocks noChangeArrowheads="1"/>
          </p:cNvSpPr>
          <p:nvPr/>
        </p:nvSpPr>
        <p:spPr bwMode="auto">
          <a:xfrm>
            <a:off x="6629400" y="304800"/>
            <a:ext cx="1752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customer relationships</a:t>
            </a:r>
          </a:p>
        </p:txBody>
      </p:sp>
      <p:sp>
        <p:nvSpPr>
          <p:cNvPr id="59401" name="TextBox 10"/>
          <p:cNvSpPr txBox="1">
            <a:spLocks noChangeArrowheads="1"/>
          </p:cNvSpPr>
          <p:nvPr/>
        </p:nvSpPr>
        <p:spPr bwMode="auto">
          <a:xfrm>
            <a:off x="1143000" y="304800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key activities</a:t>
            </a:r>
          </a:p>
        </p:txBody>
      </p:sp>
      <p:sp>
        <p:nvSpPr>
          <p:cNvPr id="59402" name="TextBox 10"/>
          <p:cNvSpPr txBox="1">
            <a:spLocks noChangeArrowheads="1"/>
          </p:cNvSpPr>
          <p:nvPr/>
        </p:nvSpPr>
        <p:spPr bwMode="auto">
          <a:xfrm>
            <a:off x="838200" y="5692775"/>
            <a:ext cx="1752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key resources</a:t>
            </a:r>
          </a:p>
        </p:txBody>
      </p:sp>
      <p:sp>
        <p:nvSpPr>
          <p:cNvPr id="59403" name="TextBox 10"/>
          <p:cNvSpPr txBox="1">
            <a:spLocks noChangeArrowheads="1"/>
          </p:cNvSpPr>
          <p:nvPr/>
        </p:nvSpPr>
        <p:spPr bwMode="auto">
          <a:xfrm>
            <a:off x="3695700" y="304800"/>
            <a:ext cx="1752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value proposition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705600" y="1011238"/>
            <a:ext cx="14478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62400" y="1011238"/>
            <a:ext cx="1219200" cy="6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71600" y="1011238"/>
            <a:ext cx="990600" cy="6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2400" y="2590800"/>
            <a:ext cx="9144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24800" y="2590800"/>
            <a:ext cx="11430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52400" y="6096000"/>
            <a:ext cx="990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371600" y="6399213"/>
            <a:ext cx="11430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248400" y="6399213"/>
            <a:ext cx="11430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924800" y="6096000"/>
            <a:ext cx="9144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9403" idx="2"/>
          </p:cNvCxnSpPr>
          <p:nvPr/>
        </p:nvCxnSpPr>
        <p:spPr>
          <a:xfrm rot="16200000" flipH="1">
            <a:off x="4240212" y="1344613"/>
            <a:ext cx="6635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362200" y="1017588"/>
            <a:ext cx="990600" cy="6588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0800000" flipV="1">
            <a:off x="6096000" y="1017588"/>
            <a:ext cx="609600" cy="354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0800000" flipV="1">
            <a:off x="1066800" y="2438400"/>
            <a:ext cx="457200" cy="1539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>
            <a:off x="7543800" y="2438400"/>
            <a:ext cx="381000" cy="1539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 flipV="1">
            <a:off x="6972300" y="5143500"/>
            <a:ext cx="990600" cy="914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16200000" flipV="1">
            <a:off x="4267200" y="4419600"/>
            <a:ext cx="2895600" cy="1066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 flipV="1">
            <a:off x="1791493" y="4685507"/>
            <a:ext cx="2436813" cy="9906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1028700" y="4914900"/>
            <a:ext cx="1295400" cy="1066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22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55812223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10---cnvs_ico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  <p:sp>
        <p:nvSpPr>
          <p:cNvPr id="60420" name="TextBox 10"/>
          <p:cNvSpPr txBox="1">
            <a:spLocks noChangeArrowheads="1"/>
          </p:cNvSpPr>
          <p:nvPr/>
        </p:nvSpPr>
        <p:spPr bwMode="auto">
          <a:xfrm>
            <a:off x="7848600" y="1882775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customer segments</a:t>
            </a:r>
          </a:p>
        </p:txBody>
      </p:sp>
      <p:sp>
        <p:nvSpPr>
          <p:cNvPr id="60421" name="TextBox 10"/>
          <p:cNvSpPr txBox="1">
            <a:spLocks noChangeArrowheads="1"/>
          </p:cNvSpPr>
          <p:nvPr/>
        </p:nvSpPr>
        <p:spPr bwMode="auto">
          <a:xfrm>
            <a:off x="0" y="1882775"/>
            <a:ext cx="1143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key partners</a:t>
            </a:r>
          </a:p>
        </p:txBody>
      </p:sp>
      <p:sp>
        <p:nvSpPr>
          <p:cNvPr id="60422" name="TextBox 10"/>
          <p:cNvSpPr txBox="1">
            <a:spLocks noChangeArrowheads="1"/>
          </p:cNvSpPr>
          <p:nvPr/>
        </p:nvSpPr>
        <p:spPr bwMode="auto">
          <a:xfrm>
            <a:off x="-76200" y="5410200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cost structure</a:t>
            </a:r>
          </a:p>
        </p:txBody>
      </p:sp>
      <p:sp>
        <p:nvSpPr>
          <p:cNvPr id="60423" name="TextBox 10"/>
          <p:cNvSpPr txBox="1">
            <a:spLocks noChangeArrowheads="1"/>
          </p:cNvSpPr>
          <p:nvPr/>
        </p:nvSpPr>
        <p:spPr bwMode="auto">
          <a:xfrm>
            <a:off x="7848600" y="5410200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revenue streams</a:t>
            </a:r>
          </a:p>
        </p:txBody>
      </p:sp>
      <p:sp>
        <p:nvSpPr>
          <p:cNvPr id="60424" name="TextBox 10"/>
          <p:cNvSpPr txBox="1">
            <a:spLocks noChangeArrowheads="1"/>
          </p:cNvSpPr>
          <p:nvPr/>
        </p:nvSpPr>
        <p:spPr bwMode="auto">
          <a:xfrm>
            <a:off x="6146800" y="5705475"/>
            <a:ext cx="1447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distribution channels</a:t>
            </a:r>
          </a:p>
        </p:txBody>
      </p:sp>
      <p:sp>
        <p:nvSpPr>
          <p:cNvPr id="60425" name="TextBox 10"/>
          <p:cNvSpPr txBox="1">
            <a:spLocks noChangeArrowheads="1"/>
          </p:cNvSpPr>
          <p:nvPr/>
        </p:nvSpPr>
        <p:spPr bwMode="auto">
          <a:xfrm>
            <a:off x="6629400" y="304800"/>
            <a:ext cx="1752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customer relationships</a:t>
            </a:r>
          </a:p>
        </p:txBody>
      </p:sp>
      <p:sp>
        <p:nvSpPr>
          <p:cNvPr id="60426" name="TextBox 10"/>
          <p:cNvSpPr txBox="1">
            <a:spLocks noChangeArrowheads="1"/>
          </p:cNvSpPr>
          <p:nvPr/>
        </p:nvSpPr>
        <p:spPr bwMode="auto">
          <a:xfrm>
            <a:off x="1143000" y="304800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key activities</a:t>
            </a:r>
          </a:p>
        </p:txBody>
      </p:sp>
      <p:sp>
        <p:nvSpPr>
          <p:cNvPr id="60427" name="TextBox 10"/>
          <p:cNvSpPr txBox="1">
            <a:spLocks noChangeArrowheads="1"/>
          </p:cNvSpPr>
          <p:nvPr/>
        </p:nvSpPr>
        <p:spPr bwMode="auto">
          <a:xfrm>
            <a:off x="838200" y="5692775"/>
            <a:ext cx="1752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key resources</a:t>
            </a:r>
          </a:p>
        </p:txBody>
      </p:sp>
      <p:sp>
        <p:nvSpPr>
          <p:cNvPr id="60428" name="TextBox 10"/>
          <p:cNvSpPr txBox="1">
            <a:spLocks noChangeArrowheads="1"/>
          </p:cNvSpPr>
          <p:nvPr/>
        </p:nvSpPr>
        <p:spPr bwMode="auto">
          <a:xfrm>
            <a:off x="3695700" y="304800"/>
            <a:ext cx="1752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A6A6A6"/>
                </a:solidFill>
                <a:latin typeface="Helvetica" charset="0"/>
                <a:cs typeface="Helvetica" charset="0"/>
              </a:rPr>
              <a:t>value proposition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705600" y="1011238"/>
            <a:ext cx="14478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62400" y="1011238"/>
            <a:ext cx="1219200" cy="6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371600" y="1011238"/>
            <a:ext cx="990600" cy="6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2400" y="2590800"/>
            <a:ext cx="9144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24800" y="2590800"/>
            <a:ext cx="11430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2400" y="6096000"/>
            <a:ext cx="9906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371600" y="6399213"/>
            <a:ext cx="11430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248400" y="6399213"/>
            <a:ext cx="11430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924800" y="6096000"/>
            <a:ext cx="9144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0428" idx="2"/>
          </p:cNvCxnSpPr>
          <p:nvPr/>
        </p:nvCxnSpPr>
        <p:spPr>
          <a:xfrm rot="16200000" flipH="1">
            <a:off x="4240212" y="1344613"/>
            <a:ext cx="6635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362200" y="1017588"/>
            <a:ext cx="990600" cy="6588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 flipV="1">
            <a:off x="6096000" y="1017588"/>
            <a:ext cx="609600" cy="3540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1066800" y="2438400"/>
            <a:ext cx="457200" cy="1539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0800000">
            <a:off x="7543800" y="2438400"/>
            <a:ext cx="381000" cy="1539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V="1">
            <a:off x="6972300" y="5143500"/>
            <a:ext cx="990600" cy="914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V="1">
            <a:off x="4267200" y="4419600"/>
            <a:ext cx="2895600" cy="1066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H="1" flipV="1">
            <a:off x="1791493" y="4685507"/>
            <a:ext cx="2436813" cy="9906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1028700" y="4914900"/>
            <a:ext cx="1295400" cy="1066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9917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10---cnvs_ico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23719902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3" descr="10---cnvs_ico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ChangeArrowheads="1"/>
          </p:cNvSpPr>
          <p:nvPr/>
        </p:nvSpPr>
        <p:spPr bwMode="auto">
          <a:xfrm>
            <a:off x="3648075" y="1295400"/>
            <a:ext cx="1912938" cy="3062288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OFFER</a:t>
            </a:r>
          </a:p>
        </p:txBody>
      </p:sp>
      <p:sp>
        <p:nvSpPr>
          <p:cNvPr id="62468" name="Rectangle 3"/>
          <p:cNvSpPr>
            <a:spLocks noChangeArrowheads="1"/>
          </p:cNvSpPr>
          <p:nvPr/>
        </p:nvSpPr>
        <p:spPr bwMode="auto">
          <a:xfrm>
            <a:off x="5561013" y="2820988"/>
            <a:ext cx="1846262" cy="153670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DISTRIBUTION CHANNELS</a:t>
            </a:r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5561013" y="1293813"/>
            <a:ext cx="1846262" cy="1525587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400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 </a:t>
            </a:r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CUSTOMER RELATIONSHIPS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407275" y="1295400"/>
            <a:ext cx="1736725" cy="306228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CUSTOMER</a:t>
            </a:r>
          </a:p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SEGMENTS</a:t>
            </a:r>
          </a:p>
        </p:txBody>
      </p:sp>
      <p:sp>
        <p:nvSpPr>
          <p:cNvPr id="62471" name="Rectangle 6"/>
          <p:cNvSpPr>
            <a:spLocks noChangeArrowheads="1"/>
          </p:cNvSpPr>
          <p:nvPr/>
        </p:nvSpPr>
        <p:spPr bwMode="auto">
          <a:xfrm>
            <a:off x="4572000" y="4357688"/>
            <a:ext cx="4572000" cy="1476375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REVENUE STREAMS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0" y="4357688"/>
            <a:ext cx="4572000" cy="14763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COST STRUCTURE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801813" y="1293813"/>
            <a:ext cx="1846262" cy="152558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KEY</a:t>
            </a:r>
          </a:p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ACTIVITIES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0" y="1295400"/>
            <a:ext cx="1801813" cy="306228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PARTNER</a:t>
            </a:r>
          </a:p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NETWORK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801813" y="2820988"/>
            <a:ext cx="1846262" cy="15367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KEY</a:t>
            </a:r>
          </a:p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RESOURCES</a:t>
            </a:r>
          </a:p>
        </p:txBody>
      </p:sp>
      <p:sp>
        <p:nvSpPr>
          <p:cNvPr id="62476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FF0000"/>
                </a:solidFill>
                <a:latin typeface="Helvetica" charset="0"/>
                <a:cs typeface="Helvetica" charset="0"/>
              </a:rPr>
              <a:t>CANVAS OVERLAY</a:t>
            </a:r>
          </a:p>
        </p:txBody>
      </p:sp>
      <p:sp>
        <p:nvSpPr>
          <p:cNvPr id="62477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217745978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3648075" y="1295400"/>
            <a:ext cx="1912938" cy="3062288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OFFER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5561013" y="2820988"/>
            <a:ext cx="1846262" cy="153670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DISTRIBUTION CHANNELS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5561013" y="1293813"/>
            <a:ext cx="1846262" cy="1525587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400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 </a:t>
            </a:r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CUSTOMER RELATIONSHIPS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407275" y="1295400"/>
            <a:ext cx="1736725" cy="306228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CUSTOMER</a:t>
            </a:r>
          </a:p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SEGMENTS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4572000" y="4357688"/>
            <a:ext cx="4572000" cy="1476375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REVENUE STREAMS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0" y="4357688"/>
            <a:ext cx="4572000" cy="14763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COST STRUCTURE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801813" y="1293813"/>
            <a:ext cx="1846262" cy="152558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KEY</a:t>
            </a:r>
          </a:p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ACTIVITIES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0" y="1295400"/>
            <a:ext cx="1801813" cy="306228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PARTNER</a:t>
            </a:r>
          </a:p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NETWORK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801813" y="2820988"/>
            <a:ext cx="1846262" cy="15367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KEY</a:t>
            </a:r>
          </a:p>
          <a:p>
            <a:pPr algn="ctr"/>
            <a:r>
              <a:rPr lang="en-US" sz="1400" b="1">
                <a:solidFill>
                  <a:srgbClr val="FF0000"/>
                </a:solidFill>
                <a:latin typeface="HelvLight Regular" charset="0"/>
                <a:cs typeface="HelvLight Regular" charset="0"/>
              </a:rPr>
              <a:t>RESOURCES</a:t>
            </a:r>
          </a:p>
        </p:txBody>
      </p:sp>
      <p:sp>
        <p:nvSpPr>
          <p:cNvPr id="63499" name="TextBox 10"/>
          <p:cNvSpPr txBox="1">
            <a:spLocks noChangeArrowheads="1"/>
          </p:cNvSpPr>
          <p:nvPr/>
        </p:nvSpPr>
        <p:spPr bwMode="auto">
          <a:xfrm>
            <a:off x="0" y="3444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>
                <a:solidFill>
                  <a:srgbClr val="FF0000"/>
                </a:solidFill>
                <a:latin typeface="Helvetica" charset="0"/>
                <a:cs typeface="Helvetica" charset="0"/>
              </a:rPr>
              <a:t>CANVAS OVERLAY</a:t>
            </a:r>
          </a:p>
        </p:txBody>
      </p:sp>
      <p:sp>
        <p:nvSpPr>
          <p:cNvPr id="63500" name="TextBox 10"/>
          <p:cNvSpPr txBox="1">
            <a:spLocks noChangeArrowheads="1"/>
          </p:cNvSpPr>
          <p:nvPr/>
        </p:nvSpPr>
        <p:spPr bwMode="auto">
          <a:xfrm>
            <a:off x="3733800" y="6550025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400">
                <a:solidFill>
                  <a:srgbClr val="A6A6A6"/>
                </a:solidFill>
                <a:latin typeface="Helvetica" charset="0"/>
                <a:cs typeface="Helvetica" charset="0"/>
              </a:rPr>
              <a:t>images by JAM</a:t>
            </a:r>
          </a:p>
        </p:txBody>
      </p:sp>
    </p:spTree>
    <p:extLst>
      <p:ext uri="{BB962C8B-B14F-4D97-AF65-F5344CB8AC3E}">
        <p14:creationId xmlns:p14="http://schemas.microsoft.com/office/powerpoint/2010/main" val="358987279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648075" y="1023938"/>
            <a:ext cx="1912938" cy="4357687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OFFER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561013" y="3238500"/>
            <a:ext cx="1846262" cy="2143125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DISTRIBUTION CHANNELS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561013" y="1023938"/>
            <a:ext cx="1846262" cy="2214562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 </a:t>
            </a:r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CUSTOMER RELATIONSHIPS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407275" y="1023938"/>
            <a:ext cx="1736725" cy="4357687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CUSTOMER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SEGMENTS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572000" y="5381625"/>
            <a:ext cx="4572000" cy="1476375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REVENUE STREAMS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5381625"/>
            <a:ext cx="4572000" cy="1476375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COST STRUCTURE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801813" y="1023938"/>
            <a:ext cx="1846262" cy="2214562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KEY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ACTIVITIES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0" y="1023938"/>
            <a:ext cx="1801813" cy="4357687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PARTNER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NETWORK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801813" y="3238500"/>
            <a:ext cx="1846262" cy="2143125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KEY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RESOURCES</a:t>
            </a:r>
          </a:p>
        </p:txBody>
      </p:sp>
      <p:sp>
        <p:nvSpPr>
          <p:cNvPr id="64523" name="TextBox 10"/>
          <p:cNvSpPr txBox="1">
            <a:spLocks noChangeArrowheads="1"/>
          </p:cNvSpPr>
          <p:nvPr/>
        </p:nvSpPr>
        <p:spPr bwMode="auto">
          <a:xfrm>
            <a:off x="501650" y="152400"/>
            <a:ext cx="81089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>
                <a:solidFill>
                  <a:srgbClr val="7F7F7F"/>
                </a:solidFill>
                <a:latin typeface="HelvLight Regular" charset="0"/>
                <a:ea typeface="Helvetica" charset="0"/>
              </a:rPr>
              <a:t>THE BUSINESS MODEL CANVAS</a:t>
            </a:r>
          </a:p>
        </p:txBody>
      </p: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7450138" y="2362200"/>
            <a:ext cx="1693862" cy="1138238"/>
            <a:chOff x="7450138" y="2362200"/>
            <a:chExt cx="1693862" cy="1138238"/>
          </a:xfrm>
        </p:grpSpPr>
        <p:pic>
          <p:nvPicPr>
            <p:cNvPr id="64555" name="Picture 19" descr="postit_pink_purple_b.psd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138" y="2362200"/>
              <a:ext cx="1693862" cy="1138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56" name="TextBox 25"/>
            <p:cNvSpPr txBox="1">
              <a:spLocks noChangeAspect="1"/>
            </p:cNvSpPr>
            <p:nvPr/>
          </p:nvSpPr>
          <p:spPr bwMode="auto">
            <a:xfrm>
              <a:off x="7526338" y="2522538"/>
              <a:ext cx="1487487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5562600" y="3619500"/>
            <a:ext cx="1876425" cy="952500"/>
            <a:chOff x="5562600" y="3619500"/>
            <a:chExt cx="1876425" cy="952500"/>
          </a:xfrm>
        </p:grpSpPr>
        <p:pic>
          <p:nvPicPr>
            <p:cNvPr id="64553" name="Picture 41" descr="trans_postit_green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619500"/>
              <a:ext cx="1876425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54" name="TextBox 29"/>
            <p:cNvSpPr txBox="1">
              <a:spLocks noChangeAspect="1"/>
            </p:cNvSpPr>
            <p:nvPr/>
          </p:nvSpPr>
          <p:spPr bwMode="auto">
            <a:xfrm rot="-258228">
              <a:off x="5653088" y="3789363"/>
              <a:ext cx="1487487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3" name="Group 41"/>
          <p:cNvGrpSpPr>
            <a:grpSpLocks/>
          </p:cNvGrpSpPr>
          <p:nvPr/>
        </p:nvGrpSpPr>
        <p:grpSpPr bwMode="auto">
          <a:xfrm>
            <a:off x="1801813" y="3995738"/>
            <a:ext cx="1797050" cy="1152525"/>
            <a:chOff x="1801813" y="3995738"/>
            <a:chExt cx="1797050" cy="1152525"/>
          </a:xfrm>
        </p:grpSpPr>
        <p:pic>
          <p:nvPicPr>
            <p:cNvPr id="64551" name="Picture 21" descr="postit_pink_used.ps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813" y="3995738"/>
              <a:ext cx="1797050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52" name="TextBox 30"/>
            <p:cNvSpPr txBox="1">
              <a:spLocks noChangeAspect="1"/>
            </p:cNvSpPr>
            <p:nvPr/>
          </p:nvSpPr>
          <p:spPr bwMode="auto">
            <a:xfrm>
              <a:off x="1941513" y="4278313"/>
              <a:ext cx="1487487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525" y="2700338"/>
            <a:ext cx="1725613" cy="1106487"/>
            <a:chOff x="9525" y="2700338"/>
            <a:chExt cx="1725613" cy="1106487"/>
          </a:xfrm>
        </p:grpSpPr>
        <p:pic>
          <p:nvPicPr>
            <p:cNvPr id="64549" name="Picture 20" descr="postit_pink_purple.psd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84990">
              <a:off x="9525" y="2700338"/>
              <a:ext cx="1725613" cy="1106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50" name="TextBox 32"/>
            <p:cNvSpPr txBox="1">
              <a:spLocks noChangeAspect="1"/>
            </p:cNvSpPr>
            <p:nvPr/>
          </p:nvSpPr>
          <p:spPr bwMode="auto">
            <a:xfrm rot="-284990">
              <a:off x="146050" y="2844800"/>
              <a:ext cx="1487488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5" name="Group 39"/>
          <p:cNvGrpSpPr>
            <a:grpSpLocks/>
          </p:cNvGrpSpPr>
          <p:nvPr/>
        </p:nvGrpSpPr>
        <p:grpSpPr bwMode="auto">
          <a:xfrm>
            <a:off x="1828800" y="1524000"/>
            <a:ext cx="1797050" cy="1055688"/>
            <a:chOff x="1828800" y="1524000"/>
            <a:chExt cx="1797050" cy="1055688"/>
          </a:xfrm>
        </p:grpSpPr>
        <p:pic>
          <p:nvPicPr>
            <p:cNvPr id="64547" name="Picture 42" descr="trans_postit_blue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524000"/>
              <a:ext cx="1797050" cy="105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48" name="TextBox 33"/>
            <p:cNvSpPr txBox="1">
              <a:spLocks noChangeAspect="1"/>
            </p:cNvSpPr>
            <p:nvPr/>
          </p:nvSpPr>
          <p:spPr bwMode="auto">
            <a:xfrm>
              <a:off x="1905000" y="1676400"/>
              <a:ext cx="14874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6" name="Group 44"/>
          <p:cNvGrpSpPr>
            <a:grpSpLocks/>
          </p:cNvGrpSpPr>
          <p:nvPr/>
        </p:nvGrpSpPr>
        <p:grpSpPr bwMode="auto">
          <a:xfrm>
            <a:off x="2378075" y="5638800"/>
            <a:ext cx="1889125" cy="1174750"/>
            <a:chOff x="2378075" y="5638800"/>
            <a:chExt cx="1889125" cy="1174750"/>
          </a:xfrm>
        </p:grpSpPr>
        <p:pic>
          <p:nvPicPr>
            <p:cNvPr id="64545" name="Picture 34" descr="postit_green.psd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8075" y="5638800"/>
              <a:ext cx="1889125" cy="117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46" name="TextBox 35"/>
            <p:cNvSpPr txBox="1">
              <a:spLocks noChangeAspect="1"/>
            </p:cNvSpPr>
            <p:nvPr/>
          </p:nvSpPr>
          <p:spPr bwMode="auto">
            <a:xfrm rot="-266253">
              <a:off x="2411725" y="5865028"/>
              <a:ext cx="155549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7" name="Group 38"/>
          <p:cNvGrpSpPr>
            <a:grpSpLocks/>
          </p:cNvGrpSpPr>
          <p:nvPr/>
        </p:nvGrpSpPr>
        <p:grpSpPr bwMode="auto">
          <a:xfrm>
            <a:off x="6862763" y="5661025"/>
            <a:ext cx="1922462" cy="1106488"/>
            <a:chOff x="6862763" y="5661025"/>
            <a:chExt cx="1922462" cy="1106488"/>
          </a:xfrm>
        </p:grpSpPr>
        <p:pic>
          <p:nvPicPr>
            <p:cNvPr id="64543" name="Picture 31" descr="postit_blue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5605">
              <a:off x="6862763" y="5661025"/>
              <a:ext cx="1922462" cy="1106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44" name="TextBox 36"/>
            <p:cNvSpPr txBox="1">
              <a:spLocks noChangeAspect="1"/>
            </p:cNvSpPr>
            <p:nvPr/>
          </p:nvSpPr>
          <p:spPr bwMode="auto">
            <a:xfrm rot="319418">
              <a:off x="7036915" y="5889237"/>
              <a:ext cx="160850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5562600" y="4471988"/>
            <a:ext cx="1673225" cy="938212"/>
            <a:chOff x="5562600" y="4471988"/>
            <a:chExt cx="1673225" cy="938212"/>
          </a:xfrm>
        </p:grpSpPr>
        <p:pic>
          <p:nvPicPr>
            <p:cNvPr id="64541" name="Picture 40" descr="trans_postit_pink_used.gi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4471988"/>
              <a:ext cx="1673225" cy="938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42" name="TextBox 27"/>
            <p:cNvSpPr txBox="1">
              <a:spLocks noChangeAspect="1"/>
            </p:cNvSpPr>
            <p:nvPr/>
          </p:nvSpPr>
          <p:spPr bwMode="auto">
            <a:xfrm rot="-377529">
              <a:off x="5630271" y="4551388"/>
              <a:ext cx="159392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9" name="Group 40"/>
          <p:cNvGrpSpPr>
            <a:grpSpLocks/>
          </p:cNvGrpSpPr>
          <p:nvPr/>
        </p:nvGrpSpPr>
        <p:grpSpPr bwMode="auto">
          <a:xfrm>
            <a:off x="1905000" y="2120900"/>
            <a:ext cx="1743075" cy="1117600"/>
            <a:chOff x="1905000" y="2120900"/>
            <a:chExt cx="1743075" cy="1117600"/>
          </a:xfrm>
        </p:grpSpPr>
        <p:pic>
          <p:nvPicPr>
            <p:cNvPr id="64539" name="Picture 43" descr="trans_postit_pink.gi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2120900"/>
              <a:ext cx="1743075" cy="111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40" name="TextBox 44"/>
            <p:cNvSpPr txBox="1">
              <a:spLocks noChangeAspect="1"/>
            </p:cNvSpPr>
            <p:nvPr/>
          </p:nvSpPr>
          <p:spPr bwMode="auto">
            <a:xfrm>
              <a:off x="2017713" y="2449513"/>
              <a:ext cx="148748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20" name="Group 43"/>
          <p:cNvGrpSpPr>
            <a:grpSpLocks/>
          </p:cNvGrpSpPr>
          <p:nvPr/>
        </p:nvGrpSpPr>
        <p:grpSpPr bwMode="auto">
          <a:xfrm>
            <a:off x="128588" y="5562600"/>
            <a:ext cx="1889125" cy="1174750"/>
            <a:chOff x="128588" y="5562600"/>
            <a:chExt cx="1889125" cy="1174750"/>
          </a:xfrm>
        </p:grpSpPr>
        <p:pic>
          <p:nvPicPr>
            <p:cNvPr id="64537" name="Picture 34" descr="postit_green.psd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1773">
              <a:off x="128588" y="5562600"/>
              <a:ext cx="1889125" cy="117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8" name="TextBox 35"/>
            <p:cNvSpPr txBox="1">
              <a:spLocks noChangeAspect="1"/>
            </p:cNvSpPr>
            <p:nvPr/>
          </p:nvSpPr>
          <p:spPr bwMode="auto">
            <a:xfrm rot="295520">
              <a:off x="162098" y="5775952"/>
              <a:ext cx="166990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21" name="Group 33"/>
          <p:cNvGrpSpPr>
            <a:grpSpLocks/>
          </p:cNvGrpSpPr>
          <p:nvPr/>
        </p:nvGrpSpPr>
        <p:grpSpPr bwMode="auto">
          <a:xfrm>
            <a:off x="3733800" y="2286000"/>
            <a:ext cx="1797050" cy="1333500"/>
            <a:chOff x="3733800" y="2286000"/>
            <a:chExt cx="1797050" cy="1333500"/>
          </a:xfrm>
        </p:grpSpPr>
        <p:pic>
          <p:nvPicPr>
            <p:cNvPr id="64535" name="Picture 18" descr="postit_orange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2286000"/>
              <a:ext cx="179705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36" name="TextBox 24"/>
            <p:cNvSpPr txBox="1">
              <a:spLocks noChangeArrowheads="1"/>
            </p:cNvSpPr>
            <p:nvPr/>
          </p:nvSpPr>
          <p:spPr bwMode="auto">
            <a:xfrm rot="-251981">
              <a:off x="3754861" y="2424413"/>
              <a:ext cx="158557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06940"/>
      </p:ext>
    </p:extLst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1100" y="2933700"/>
            <a:ext cx="66578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Talking to Customers to Build Your 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Business Model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0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Box 1"/>
          <p:cNvSpPr txBox="1">
            <a:spLocks noChangeArrowheads="1"/>
          </p:cNvSpPr>
          <p:nvPr/>
        </p:nvSpPr>
        <p:spPr bwMode="auto">
          <a:xfrm>
            <a:off x="609600" y="2679700"/>
            <a:ext cx="779462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9800"/>
              </a:lnSpc>
            </a:pPr>
            <a:r>
              <a:rPr lang="en-US" sz="11500" b="1" i="1">
                <a:solidFill>
                  <a:srgbClr val="77933C"/>
                </a:solidFill>
                <a:latin typeface="Calibri" charset="0"/>
              </a:rPr>
              <a:t>prototyping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77933C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6948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/>
          <p:cNvSpPr>
            <a:spLocks noChangeArrowheads="1"/>
          </p:cNvSpPr>
          <p:nvPr/>
        </p:nvSpPr>
        <p:spPr bwMode="auto">
          <a:xfrm>
            <a:off x="6400800" y="6477000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216000">
            <a:spAutoFit/>
          </a:bodyPr>
          <a:lstStyle/>
          <a:p>
            <a:pPr algn="r"/>
            <a:r>
              <a:rPr lang="en-US" sz="1400"/>
              <a:t>[source: Sony Pictures]</a:t>
            </a:r>
          </a:p>
        </p:txBody>
      </p:sp>
      <p:pic>
        <p:nvPicPr>
          <p:cNvPr id="107523" name="Picture 4" descr="Frank_Gehry_Portrait_clea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/>
          <a:stretch>
            <a:fillRect/>
          </a:stretch>
        </p:blipFill>
        <p:spPr bwMode="auto">
          <a:xfrm>
            <a:off x="0" y="0"/>
            <a:ext cx="7086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 rot="-468332">
            <a:off x="5761038" y="3905250"/>
            <a:ext cx="26511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400">
                <a:solidFill>
                  <a:srgbClr val="FF0000"/>
                </a:solidFill>
                <a:latin typeface="Handwriting - Dakota" charset="0"/>
                <a:cs typeface="Handwriting - Dakota" charset="0"/>
              </a:rPr>
              <a:t>Frank Gehry</a:t>
            </a:r>
          </a:p>
        </p:txBody>
      </p:sp>
    </p:spTree>
    <p:extLst>
      <p:ext uri="{BB962C8B-B14F-4D97-AF65-F5344CB8AC3E}">
        <p14:creationId xmlns:p14="http://schemas.microsoft.com/office/powerpoint/2010/main" val="40152312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1" descr="IMAGE_5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5066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w-what-size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22300"/>
            <a:ext cx="8128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7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50"/>
            <a:ext cx="9144000" cy="598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4930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1" descr="sketches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0"/>
            <a:ext cx="8204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Rectangle 2"/>
          <p:cNvSpPr>
            <a:spLocks noChangeArrowheads="1"/>
          </p:cNvSpPr>
          <p:nvPr/>
        </p:nvSpPr>
        <p:spPr bwMode="auto">
          <a:xfrm>
            <a:off x="6400800" y="6477000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216000">
            <a:spAutoFit/>
          </a:bodyPr>
          <a:lstStyle/>
          <a:p>
            <a:pPr algn="r"/>
            <a:r>
              <a:rPr lang="en-US" sz="1400"/>
              <a:t>[source: Sony Pictures]</a:t>
            </a:r>
          </a:p>
        </p:txBody>
      </p:sp>
    </p:spTree>
    <p:extLst>
      <p:ext uri="{BB962C8B-B14F-4D97-AF65-F5344CB8AC3E}">
        <p14:creationId xmlns:p14="http://schemas.microsoft.com/office/powerpoint/2010/main" val="37531239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2006_sketches_of_frank_gehry_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11491" r="314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7" name="Rectangle 2"/>
          <p:cNvSpPr>
            <a:spLocks noChangeArrowheads="1"/>
          </p:cNvSpPr>
          <p:nvPr/>
        </p:nvSpPr>
        <p:spPr bwMode="auto">
          <a:xfrm>
            <a:off x="6400800" y="6477000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216000">
            <a:spAutoFit/>
          </a:bodyPr>
          <a:lstStyle/>
          <a:p>
            <a:pPr algn="r"/>
            <a:r>
              <a:rPr lang="en-US" sz="1400"/>
              <a:t>[source: Sony Pictures]</a:t>
            </a:r>
          </a:p>
        </p:txBody>
      </p:sp>
    </p:spTree>
    <p:extLst>
      <p:ext uri="{BB962C8B-B14F-4D97-AF65-F5344CB8AC3E}">
        <p14:creationId xmlns:p14="http://schemas.microsoft.com/office/powerpoint/2010/main" val="6500969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3" descr="Frank_Gehry_Lehi_clea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5" name="Rectangle 2"/>
          <p:cNvSpPr>
            <a:spLocks noChangeArrowheads="1"/>
          </p:cNvSpPr>
          <p:nvPr/>
        </p:nvSpPr>
        <p:spPr bwMode="auto">
          <a:xfrm>
            <a:off x="6400800" y="6477000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216000">
            <a:spAutoFit/>
          </a:bodyPr>
          <a:lstStyle/>
          <a:p>
            <a:pPr algn="r"/>
            <a:r>
              <a:rPr lang="en-US" sz="1400"/>
              <a:t>[source: Wikimedia Commons]</a:t>
            </a:r>
          </a:p>
        </p:txBody>
      </p:sp>
    </p:spTree>
    <p:extLst>
      <p:ext uri="{BB962C8B-B14F-4D97-AF65-F5344CB8AC3E}">
        <p14:creationId xmlns:p14="http://schemas.microsoft.com/office/powerpoint/2010/main" val="63109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 descr="IMAGE_5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701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iStock_Biz_Man_Scratching_Head_Medium_Conto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125"/>
            <a:ext cx="9144000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2255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4"/>
          <p:cNvSpPr>
            <a:spLocks noChangeArrowheads="1"/>
          </p:cNvSpPr>
          <p:nvPr/>
        </p:nvSpPr>
        <p:spPr bwMode="auto">
          <a:xfrm>
            <a:off x="1905000" y="180975"/>
            <a:ext cx="5334000" cy="644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1300" b="1">
                <a:solidFill>
                  <a:srgbClr val="FFD1D1"/>
                </a:solidFill>
                <a:latin typeface="HelvLight Regular" charset="0"/>
                <a:cs typeface="HelvLight Regular" charset="0"/>
              </a:rPr>
              <a:t>?</a:t>
            </a:r>
            <a:endParaRPr lang="en-US" sz="41300">
              <a:solidFill>
                <a:srgbClr val="FFD1D1"/>
              </a:solidFill>
              <a:latin typeface="HelvLight Regular" charset="0"/>
              <a:cs typeface="HelvLight Regular" charset="0"/>
            </a:endParaRPr>
          </a:p>
        </p:txBody>
      </p:sp>
      <p:sp>
        <p:nvSpPr>
          <p:cNvPr id="120835" name="Rectangle 1"/>
          <p:cNvSpPr>
            <a:spLocks noChangeArrowheads="1"/>
          </p:cNvSpPr>
          <p:nvPr/>
        </p:nvSpPr>
        <p:spPr bwMode="auto">
          <a:xfrm>
            <a:off x="1282700" y="2514600"/>
            <a:ext cx="65659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fr-CH" sz="4000">
                <a:latin typeface="HelvLight Regular" charset="0"/>
                <a:cs typeface="HelvLight Regular" charset="0"/>
              </a:rPr>
              <a:t>what does that have to do with business models and my organization?</a:t>
            </a:r>
            <a:endParaRPr lang="fr-CH" sz="1600">
              <a:latin typeface="HelvLight Regular" charset="0"/>
              <a:cs typeface="HelvLigh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85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28600" y="455613"/>
            <a:ext cx="762000" cy="534987"/>
            <a:chOff x="762000" y="2209800"/>
            <a:chExt cx="762000" cy="534988"/>
          </a:xfrm>
        </p:grpSpPr>
        <p:sp>
          <p:nvSpPr>
            <p:cNvPr id="2" name="Rectangle 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28600" y="1216025"/>
            <a:ext cx="762000" cy="534988"/>
            <a:chOff x="762000" y="2209800"/>
            <a:chExt cx="762000" cy="534988"/>
          </a:xfrm>
        </p:grpSpPr>
        <p:sp>
          <p:nvSpPr>
            <p:cNvPr id="28" name="Rectangle 2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228600" y="1979613"/>
            <a:ext cx="762000" cy="534987"/>
            <a:chOff x="762000" y="2209800"/>
            <a:chExt cx="762000" cy="534988"/>
          </a:xfrm>
        </p:grpSpPr>
        <p:sp>
          <p:nvSpPr>
            <p:cNvPr id="37" name="Rectangle 3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228600" y="2740025"/>
            <a:ext cx="762000" cy="534988"/>
            <a:chOff x="762000" y="2209800"/>
            <a:chExt cx="762000" cy="534988"/>
          </a:xfrm>
        </p:grpSpPr>
        <p:sp>
          <p:nvSpPr>
            <p:cNvPr id="46" name="Rectangle 4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53"/>
          <p:cNvGrpSpPr>
            <a:grpSpLocks/>
          </p:cNvGrpSpPr>
          <p:nvPr/>
        </p:nvGrpSpPr>
        <p:grpSpPr bwMode="auto">
          <a:xfrm>
            <a:off x="228600" y="3503613"/>
            <a:ext cx="762000" cy="534987"/>
            <a:chOff x="762000" y="2209800"/>
            <a:chExt cx="762000" cy="534988"/>
          </a:xfrm>
        </p:grpSpPr>
        <p:sp>
          <p:nvSpPr>
            <p:cNvPr id="55" name="Rectangle 5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62"/>
          <p:cNvGrpSpPr>
            <a:grpSpLocks/>
          </p:cNvGrpSpPr>
          <p:nvPr/>
        </p:nvGrpSpPr>
        <p:grpSpPr bwMode="auto">
          <a:xfrm>
            <a:off x="228600" y="4264025"/>
            <a:ext cx="762000" cy="534988"/>
            <a:chOff x="762000" y="2209800"/>
            <a:chExt cx="762000" cy="534988"/>
          </a:xfrm>
        </p:grpSpPr>
        <p:sp>
          <p:nvSpPr>
            <p:cNvPr id="64" name="Rectangle 6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71"/>
          <p:cNvGrpSpPr>
            <a:grpSpLocks/>
          </p:cNvGrpSpPr>
          <p:nvPr/>
        </p:nvGrpSpPr>
        <p:grpSpPr bwMode="auto">
          <a:xfrm>
            <a:off x="228600" y="5027613"/>
            <a:ext cx="762000" cy="534987"/>
            <a:chOff x="762000" y="2209800"/>
            <a:chExt cx="762000" cy="534988"/>
          </a:xfrm>
        </p:grpSpPr>
        <p:sp>
          <p:nvSpPr>
            <p:cNvPr id="73" name="Rectangle 7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80"/>
          <p:cNvGrpSpPr>
            <a:grpSpLocks/>
          </p:cNvGrpSpPr>
          <p:nvPr/>
        </p:nvGrpSpPr>
        <p:grpSpPr bwMode="auto">
          <a:xfrm>
            <a:off x="228600" y="5788025"/>
            <a:ext cx="762000" cy="534988"/>
            <a:chOff x="762000" y="2209800"/>
            <a:chExt cx="762000" cy="534988"/>
          </a:xfrm>
        </p:grpSpPr>
        <p:sp>
          <p:nvSpPr>
            <p:cNvPr id="82" name="Rectangle 8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89"/>
          <p:cNvGrpSpPr>
            <a:grpSpLocks/>
          </p:cNvGrpSpPr>
          <p:nvPr/>
        </p:nvGrpSpPr>
        <p:grpSpPr bwMode="auto">
          <a:xfrm>
            <a:off x="1219200" y="455613"/>
            <a:ext cx="762000" cy="534987"/>
            <a:chOff x="762000" y="2209800"/>
            <a:chExt cx="762000" cy="534988"/>
          </a:xfrm>
        </p:grpSpPr>
        <p:sp>
          <p:nvSpPr>
            <p:cNvPr id="91" name="Rectangle 9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98"/>
          <p:cNvGrpSpPr>
            <a:grpSpLocks/>
          </p:cNvGrpSpPr>
          <p:nvPr/>
        </p:nvGrpSpPr>
        <p:grpSpPr bwMode="auto">
          <a:xfrm>
            <a:off x="1219200" y="1216025"/>
            <a:ext cx="762000" cy="534988"/>
            <a:chOff x="762000" y="2209800"/>
            <a:chExt cx="762000" cy="534988"/>
          </a:xfrm>
        </p:grpSpPr>
        <p:sp>
          <p:nvSpPr>
            <p:cNvPr id="100" name="Rectangle 9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07"/>
          <p:cNvGrpSpPr>
            <a:grpSpLocks/>
          </p:cNvGrpSpPr>
          <p:nvPr/>
        </p:nvGrpSpPr>
        <p:grpSpPr bwMode="auto">
          <a:xfrm>
            <a:off x="1219200" y="1979613"/>
            <a:ext cx="762000" cy="534987"/>
            <a:chOff x="762000" y="2209800"/>
            <a:chExt cx="762000" cy="534988"/>
          </a:xfrm>
        </p:grpSpPr>
        <p:sp>
          <p:nvSpPr>
            <p:cNvPr id="109" name="Rectangle 10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16"/>
          <p:cNvGrpSpPr>
            <a:grpSpLocks/>
          </p:cNvGrpSpPr>
          <p:nvPr/>
        </p:nvGrpSpPr>
        <p:grpSpPr bwMode="auto">
          <a:xfrm>
            <a:off x="1219200" y="2740025"/>
            <a:ext cx="762000" cy="534988"/>
            <a:chOff x="762000" y="2209800"/>
            <a:chExt cx="762000" cy="534988"/>
          </a:xfrm>
        </p:grpSpPr>
        <p:sp>
          <p:nvSpPr>
            <p:cNvPr id="118" name="Rectangle 11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25"/>
          <p:cNvGrpSpPr>
            <a:grpSpLocks/>
          </p:cNvGrpSpPr>
          <p:nvPr/>
        </p:nvGrpSpPr>
        <p:grpSpPr bwMode="auto">
          <a:xfrm>
            <a:off x="1219200" y="3503613"/>
            <a:ext cx="762000" cy="534987"/>
            <a:chOff x="762000" y="2209800"/>
            <a:chExt cx="762000" cy="534988"/>
          </a:xfrm>
        </p:grpSpPr>
        <p:sp>
          <p:nvSpPr>
            <p:cNvPr id="127" name="Rectangle 12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28" name="Straight Connector 127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134"/>
          <p:cNvGrpSpPr>
            <a:grpSpLocks/>
          </p:cNvGrpSpPr>
          <p:nvPr/>
        </p:nvGrpSpPr>
        <p:grpSpPr bwMode="auto">
          <a:xfrm>
            <a:off x="1219200" y="4264025"/>
            <a:ext cx="762000" cy="534988"/>
            <a:chOff x="762000" y="2209800"/>
            <a:chExt cx="762000" cy="534988"/>
          </a:xfrm>
        </p:grpSpPr>
        <p:sp>
          <p:nvSpPr>
            <p:cNvPr id="136" name="Rectangle 13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143"/>
          <p:cNvGrpSpPr>
            <a:grpSpLocks/>
          </p:cNvGrpSpPr>
          <p:nvPr/>
        </p:nvGrpSpPr>
        <p:grpSpPr bwMode="auto">
          <a:xfrm>
            <a:off x="1219200" y="5027613"/>
            <a:ext cx="762000" cy="534987"/>
            <a:chOff x="762000" y="2209800"/>
            <a:chExt cx="762000" cy="534988"/>
          </a:xfrm>
        </p:grpSpPr>
        <p:sp>
          <p:nvSpPr>
            <p:cNvPr id="145" name="Rectangle 14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46" name="Straight Connector 145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52"/>
          <p:cNvGrpSpPr>
            <a:grpSpLocks/>
          </p:cNvGrpSpPr>
          <p:nvPr/>
        </p:nvGrpSpPr>
        <p:grpSpPr bwMode="auto">
          <a:xfrm>
            <a:off x="1219200" y="5788025"/>
            <a:ext cx="762000" cy="534988"/>
            <a:chOff x="762000" y="2209800"/>
            <a:chExt cx="762000" cy="534988"/>
          </a:xfrm>
        </p:grpSpPr>
        <p:sp>
          <p:nvSpPr>
            <p:cNvPr id="154" name="Rectangle 15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161"/>
          <p:cNvGrpSpPr>
            <a:grpSpLocks/>
          </p:cNvGrpSpPr>
          <p:nvPr/>
        </p:nvGrpSpPr>
        <p:grpSpPr bwMode="auto">
          <a:xfrm>
            <a:off x="2209800" y="455613"/>
            <a:ext cx="762000" cy="534987"/>
            <a:chOff x="762000" y="2209800"/>
            <a:chExt cx="762000" cy="534988"/>
          </a:xfrm>
        </p:grpSpPr>
        <p:sp>
          <p:nvSpPr>
            <p:cNvPr id="163" name="Rectangle 16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64" name="Straight Connector 163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70"/>
          <p:cNvGrpSpPr>
            <a:grpSpLocks/>
          </p:cNvGrpSpPr>
          <p:nvPr/>
        </p:nvGrpSpPr>
        <p:grpSpPr bwMode="auto">
          <a:xfrm>
            <a:off x="2209800" y="1216025"/>
            <a:ext cx="762000" cy="534988"/>
            <a:chOff x="762000" y="2209800"/>
            <a:chExt cx="762000" cy="534988"/>
          </a:xfrm>
        </p:grpSpPr>
        <p:sp>
          <p:nvSpPr>
            <p:cNvPr id="172" name="Rectangle 17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6" name="Group 179"/>
          <p:cNvGrpSpPr>
            <a:grpSpLocks/>
          </p:cNvGrpSpPr>
          <p:nvPr/>
        </p:nvGrpSpPr>
        <p:grpSpPr bwMode="auto">
          <a:xfrm>
            <a:off x="2209800" y="1979613"/>
            <a:ext cx="762000" cy="534987"/>
            <a:chOff x="762000" y="2209800"/>
            <a:chExt cx="762000" cy="534988"/>
          </a:xfrm>
        </p:grpSpPr>
        <p:sp>
          <p:nvSpPr>
            <p:cNvPr id="181" name="Rectangle 18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82" name="Straight Connector 181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7" name="Group 188"/>
          <p:cNvGrpSpPr>
            <a:grpSpLocks/>
          </p:cNvGrpSpPr>
          <p:nvPr/>
        </p:nvGrpSpPr>
        <p:grpSpPr bwMode="auto">
          <a:xfrm>
            <a:off x="2209800" y="2740025"/>
            <a:ext cx="762000" cy="534988"/>
            <a:chOff x="762000" y="2209800"/>
            <a:chExt cx="762000" cy="534988"/>
          </a:xfrm>
        </p:grpSpPr>
        <p:sp>
          <p:nvSpPr>
            <p:cNvPr id="190" name="Rectangle 18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8" name="Group 197"/>
          <p:cNvGrpSpPr>
            <a:grpSpLocks/>
          </p:cNvGrpSpPr>
          <p:nvPr/>
        </p:nvGrpSpPr>
        <p:grpSpPr bwMode="auto">
          <a:xfrm>
            <a:off x="2209800" y="3503613"/>
            <a:ext cx="762000" cy="534987"/>
            <a:chOff x="762000" y="2209800"/>
            <a:chExt cx="762000" cy="534988"/>
          </a:xfrm>
        </p:grpSpPr>
        <p:sp>
          <p:nvSpPr>
            <p:cNvPr id="199" name="Rectangle 19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00" name="Straight Connector 199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9" name="Group 206"/>
          <p:cNvGrpSpPr>
            <a:grpSpLocks/>
          </p:cNvGrpSpPr>
          <p:nvPr/>
        </p:nvGrpSpPr>
        <p:grpSpPr bwMode="auto">
          <a:xfrm>
            <a:off x="2209800" y="4264025"/>
            <a:ext cx="762000" cy="534988"/>
            <a:chOff x="762000" y="2209800"/>
            <a:chExt cx="762000" cy="534988"/>
          </a:xfrm>
        </p:grpSpPr>
        <p:sp>
          <p:nvSpPr>
            <p:cNvPr id="208" name="Rectangle 20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0" name="Group 215"/>
          <p:cNvGrpSpPr>
            <a:grpSpLocks/>
          </p:cNvGrpSpPr>
          <p:nvPr/>
        </p:nvGrpSpPr>
        <p:grpSpPr bwMode="auto">
          <a:xfrm>
            <a:off x="2209800" y="5027613"/>
            <a:ext cx="762000" cy="534987"/>
            <a:chOff x="762000" y="2209800"/>
            <a:chExt cx="762000" cy="534988"/>
          </a:xfrm>
        </p:grpSpPr>
        <p:sp>
          <p:nvSpPr>
            <p:cNvPr id="217" name="Rectangle 21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18" name="Straight Connector 217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1" name="Group 224"/>
          <p:cNvGrpSpPr>
            <a:grpSpLocks/>
          </p:cNvGrpSpPr>
          <p:nvPr/>
        </p:nvGrpSpPr>
        <p:grpSpPr bwMode="auto">
          <a:xfrm>
            <a:off x="2209800" y="5788025"/>
            <a:ext cx="762000" cy="534988"/>
            <a:chOff x="762000" y="2209800"/>
            <a:chExt cx="762000" cy="534988"/>
          </a:xfrm>
        </p:grpSpPr>
        <p:sp>
          <p:nvSpPr>
            <p:cNvPr id="226" name="Rectangle 22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7" name="Straight Connector 226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2" name="Group 233"/>
          <p:cNvGrpSpPr>
            <a:grpSpLocks/>
          </p:cNvGrpSpPr>
          <p:nvPr/>
        </p:nvGrpSpPr>
        <p:grpSpPr bwMode="auto">
          <a:xfrm>
            <a:off x="3200400" y="455613"/>
            <a:ext cx="762000" cy="534987"/>
            <a:chOff x="762000" y="2209800"/>
            <a:chExt cx="762000" cy="534988"/>
          </a:xfrm>
        </p:grpSpPr>
        <p:sp>
          <p:nvSpPr>
            <p:cNvPr id="235" name="Rectangle 23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36" name="Straight Connector 235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3" name="Group 242"/>
          <p:cNvGrpSpPr>
            <a:grpSpLocks/>
          </p:cNvGrpSpPr>
          <p:nvPr/>
        </p:nvGrpSpPr>
        <p:grpSpPr bwMode="auto">
          <a:xfrm>
            <a:off x="3200400" y="1216025"/>
            <a:ext cx="762000" cy="534988"/>
            <a:chOff x="762000" y="2209800"/>
            <a:chExt cx="762000" cy="534988"/>
          </a:xfrm>
        </p:grpSpPr>
        <p:sp>
          <p:nvSpPr>
            <p:cNvPr id="244" name="Rectangle 24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45" name="Straight Connector 244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4" name="Group 251"/>
          <p:cNvGrpSpPr>
            <a:grpSpLocks/>
          </p:cNvGrpSpPr>
          <p:nvPr/>
        </p:nvGrpSpPr>
        <p:grpSpPr bwMode="auto">
          <a:xfrm>
            <a:off x="3200400" y="1979613"/>
            <a:ext cx="762000" cy="534987"/>
            <a:chOff x="762000" y="2209800"/>
            <a:chExt cx="762000" cy="534988"/>
          </a:xfrm>
        </p:grpSpPr>
        <p:sp>
          <p:nvSpPr>
            <p:cNvPr id="253" name="Rectangle 25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54" name="Straight Connector 253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5" name="Group 260"/>
          <p:cNvGrpSpPr>
            <a:grpSpLocks/>
          </p:cNvGrpSpPr>
          <p:nvPr/>
        </p:nvGrpSpPr>
        <p:grpSpPr bwMode="auto">
          <a:xfrm>
            <a:off x="3200400" y="2740025"/>
            <a:ext cx="762000" cy="534988"/>
            <a:chOff x="762000" y="2209800"/>
            <a:chExt cx="762000" cy="534988"/>
          </a:xfrm>
        </p:grpSpPr>
        <p:sp>
          <p:nvSpPr>
            <p:cNvPr id="262" name="Rectangle 26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63" name="Straight Connector 262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6" name="Group 269"/>
          <p:cNvGrpSpPr>
            <a:grpSpLocks/>
          </p:cNvGrpSpPr>
          <p:nvPr/>
        </p:nvGrpSpPr>
        <p:grpSpPr bwMode="auto">
          <a:xfrm>
            <a:off x="3200400" y="3503613"/>
            <a:ext cx="762000" cy="534987"/>
            <a:chOff x="762000" y="2209800"/>
            <a:chExt cx="762000" cy="534988"/>
          </a:xfrm>
        </p:grpSpPr>
        <p:sp>
          <p:nvSpPr>
            <p:cNvPr id="271" name="Rectangle 27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72" name="Straight Connector 271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7" name="Group 278"/>
          <p:cNvGrpSpPr>
            <a:grpSpLocks/>
          </p:cNvGrpSpPr>
          <p:nvPr/>
        </p:nvGrpSpPr>
        <p:grpSpPr bwMode="auto">
          <a:xfrm>
            <a:off x="3200400" y="4264025"/>
            <a:ext cx="762000" cy="534988"/>
            <a:chOff x="762000" y="2209800"/>
            <a:chExt cx="762000" cy="534988"/>
          </a:xfrm>
        </p:grpSpPr>
        <p:sp>
          <p:nvSpPr>
            <p:cNvPr id="280" name="Rectangle 27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81" name="Straight Connector 280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9" name="Group 287"/>
          <p:cNvGrpSpPr>
            <a:grpSpLocks/>
          </p:cNvGrpSpPr>
          <p:nvPr/>
        </p:nvGrpSpPr>
        <p:grpSpPr bwMode="auto">
          <a:xfrm>
            <a:off x="3200400" y="5027613"/>
            <a:ext cx="762000" cy="534987"/>
            <a:chOff x="762000" y="2209800"/>
            <a:chExt cx="762000" cy="534988"/>
          </a:xfrm>
        </p:grpSpPr>
        <p:sp>
          <p:nvSpPr>
            <p:cNvPr id="289" name="Rectangle 28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90" name="Straight Connector 289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0" name="Group 296"/>
          <p:cNvGrpSpPr>
            <a:grpSpLocks/>
          </p:cNvGrpSpPr>
          <p:nvPr/>
        </p:nvGrpSpPr>
        <p:grpSpPr bwMode="auto">
          <a:xfrm>
            <a:off x="3200400" y="5788025"/>
            <a:ext cx="762000" cy="534988"/>
            <a:chOff x="762000" y="2209800"/>
            <a:chExt cx="762000" cy="534988"/>
          </a:xfrm>
        </p:grpSpPr>
        <p:sp>
          <p:nvSpPr>
            <p:cNvPr id="298" name="Rectangle 29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1" name="Group 305"/>
          <p:cNvGrpSpPr>
            <a:grpSpLocks/>
          </p:cNvGrpSpPr>
          <p:nvPr/>
        </p:nvGrpSpPr>
        <p:grpSpPr bwMode="auto">
          <a:xfrm>
            <a:off x="4191000" y="457200"/>
            <a:ext cx="762000" cy="534988"/>
            <a:chOff x="762000" y="2209800"/>
            <a:chExt cx="762000" cy="534988"/>
          </a:xfrm>
        </p:grpSpPr>
        <p:sp>
          <p:nvSpPr>
            <p:cNvPr id="307" name="Rectangle 30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08" name="Straight Connector 307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2" name="Group 314"/>
          <p:cNvGrpSpPr>
            <a:grpSpLocks/>
          </p:cNvGrpSpPr>
          <p:nvPr/>
        </p:nvGrpSpPr>
        <p:grpSpPr bwMode="auto">
          <a:xfrm>
            <a:off x="4191000" y="1217613"/>
            <a:ext cx="762000" cy="534987"/>
            <a:chOff x="762000" y="2209800"/>
            <a:chExt cx="762000" cy="534988"/>
          </a:xfrm>
        </p:grpSpPr>
        <p:sp>
          <p:nvSpPr>
            <p:cNvPr id="316" name="Rectangle 31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17" name="Straight Connector 316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3" name="Group 323"/>
          <p:cNvGrpSpPr>
            <a:grpSpLocks/>
          </p:cNvGrpSpPr>
          <p:nvPr/>
        </p:nvGrpSpPr>
        <p:grpSpPr bwMode="auto">
          <a:xfrm>
            <a:off x="4191000" y="1981200"/>
            <a:ext cx="762000" cy="534988"/>
            <a:chOff x="762000" y="2209800"/>
            <a:chExt cx="762000" cy="534988"/>
          </a:xfrm>
        </p:grpSpPr>
        <p:sp>
          <p:nvSpPr>
            <p:cNvPr id="325" name="Rectangle 32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26" name="Straight Connector 325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893" name="Group 332"/>
          <p:cNvGrpSpPr>
            <a:grpSpLocks/>
          </p:cNvGrpSpPr>
          <p:nvPr/>
        </p:nvGrpSpPr>
        <p:grpSpPr bwMode="auto">
          <a:xfrm>
            <a:off x="4191000" y="2741613"/>
            <a:ext cx="762000" cy="534987"/>
            <a:chOff x="762000" y="2209800"/>
            <a:chExt cx="762000" cy="534988"/>
          </a:xfrm>
        </p:grpSpPr>
        <p:sp>
          <p:nvSpPr>
            <p:cNvPr id="334" name="Rectangle 33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35" name="Straight Connector 334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5" name="Group 341"/>
          <p:cNvGrpSpPr>
            <a:grpSpLocks/>
          </p:cNvGrpSpPr>
          <p:nvPr/>
        </p:nvGrpSpPr>
        <p:grpSpPr bwMode="auto">
          <a:xfrm>
            <a:off x="4191000" y="3505200"/>
            <a:ext cx="762000" cy="534988"/>
            <a:chOff x="762000" y="2209800"/>
            <a:chExt cx="762000" cy="534988"/>
          </a:xfrm>
        </p:grpSpPr>
        <p:sp>
          <p:nvSpPr>
            <p:cNvPr id="343" name="Rectangle 34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44" name="Straight Connector 343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6" name="Group 350"/>
          <p:cNvGrpSpPr>
            <a:grpSpLocks/>
          </p:cNvGrpSpPr>
          <p:nvPr/>
        </p:nvGrpSpPr>
        <p:grpSpPr bwMode="auto">
          <a:xfrm>
            <a:off x="4191000" y="4265613"/>
            <a:ext cx="762000" cy="534987"/>
            <a:chOff x="762000" y="2209800"/>
            <a:chExt cx="762000" cy="534988"/>
          </a:xfrm>
        </p:grpSpPr>
        <p:sp>
          <p:nvSpPr>
            <p:cNvPr id="352" name="Rectangle 35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53" name="Straight Connector 352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7" name="Group 359"/>
          <p:cNvGrpSpPr>
            <a:grpSpLocks/>
          </p:cNvGrpSpPr>
          <p:nvPr/>
        </p:nvGrpSpPr>
        <p:grpSpPr bwMode="auto">
          <a:xfrm>
            <a:off x="4191000" y="5029200"/>
            <a:ext cx="762000" cy="534988"/>
            <a:chOff x="762000" y="2209800"/>
            <a:chExt cx="762000" cy="534988"/>
          </a:xfrm>
        </p:grpSpPr>
        <p:sp>
          <p:nvSpPr>
            <p:cNvPr id="361" name="Rectangle 36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62" name="Straight Connector 361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8" name="Group 368"/>
          <p:cNvGrpSpPr>
            <a:grpSpLocks/>
          </p:cNvGrpSpPr>
          <p:nvPr/>
        </p:nvGrpSpPr>
        <p:grpSpPr bwMode="auto">
          <a:xfrm>
            <a:off x="4191000" y="5789613"/>
            <a:ext cx="762000" cy="534987"/>
            <a:chOff x="762000" y="2209800"/>
            <a:chExt cx="762000" cy="534988"/>
          </a:xfrm>
        </p:grpSpPr>
        <p:sp>
          <p:nvSpPr>
            <p:cNvPr id="370" name="Rectangle 36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71" name="Straight Connector 370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9" name="Group 377"/>
          <p:cNvGrpSpPr>
            <a:grpSpLocks/>
          </p:cNvGrpSpPr>
          <p:nvPr/>
        </p:nvGrpSpPr>
        <p:grpSpPr bwMode="auto">
          <a:xfrm>
            <a:off x="5181600" y="457200"/>
            <a:ext cx="762000" cy="534988"/>
            <a:chOff x="762000" y="2209800"/>
            <a:chExt cx="762000" cy="534988"/>
          </a:xfrm>
        </p:grpSpPr>
        <p:sp>
          <p:nvSpPr>
            <p:cNvPr id="379" name="Rectangle 37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80" name="Straight Connector 379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0" name="Group 386"/>
          <p:cNvGrpSpPr>
            <a:grpSpLocks/>
          </p:cNvGrpSpPr>
          <p:nvPr/>
        </p:nvGrpSpPr>
        <p:grpSpPr bwMode="auto">
          <a:xfrm>
            <a:off x="5181600" y="1217613"/>
            <a:ext cx="762000" cy="534987"/>
            <a:chOff x="762000" y="2209800"/>
            <a:chExt cx="762000" cy="534988"/>
          </a:xfrm>
        </p:grpSpPr>
        <p:sp>
          <p:nvSpPr>
            <p:cNvPr id="388" name="Rectangle 38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1" name="Group 395"/>
          <p:cNvGrpSpPr>
            <a:grpSpLocks/>
          </p:cNvGrpSpPr>
          <p:nvPr/>
        </p:nvGrpSpPr>
        <p:grpSpPr bwMode="auto">
          <a:xfrm>
            <a:off x="5181600" y="1981200"/>
            <a:ext cx="762000" cy="534988"/>
            <a:chOff x="762000" y="2209800"/>
            <a:chExt cx="762000" cy="534988"/>
          </a:xfrm>
        </p:grpSpPr>
        <p:sp>
          <p:nvSpPr>
            <p:cNvPr id="397" name="Rectangle 39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98" name="Straight Connector 397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2" name="Group 404"/>
          <p:cNvGrpSpPr>
            <a:grpSpLocks/>
          </p:cNvGrpSpPr>
          <p:nvPr/>
        </p:nvGrpSpPr>
        <p:grpSpPr bwMode="auto">
          <a:xfrm>
            <a:off x="5181600" y="2741613"/>
            <a:ext cx="762000" cy="534987"/>
            <a:chOff x="762000" y="2209800"/>
            <a:chExt cx="762000" cy="534988"/>
          </a:xfrm>
        </p:grpSpPr>
        <p:sp>
          <p:nvSpPr>
            <p:cNvPr id="406" name="Rectangle 40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07" name="Straight Connector 406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3" name="Group 413"/>
          <p:cNvGrpSpPr>
            <a:grpSpLocks/>
          </p:cNvGrpSpPr>
          <p:nvPr/>
        </p:nvGrpSpPr>
        <p:grpSpPr bwMode="auto">
          <a:xfrm>
            <a:off x="5181600" y="3505200"/>
            <a:ext cx="762000" cy="534988"/>
            <a:chOff x="762000" y="2209800"/>
            <a:chExt cx="762000" cy="534988"/>
          </a:xfrm>
        </p:grpSpPr>
        <p:sp>
          <p:nvSpPr>
            <p:cNvPr id="415" name="Rectangle 41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16" name="Straight Connector 415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4" name="Group 422"/>
          <p:cNvGrpSpPr>
            <a:grpSpLocks/>
          </p:cNvGrpSpPr>
          <p:nvPr/>
        </p:nvGrpSpPr>
        <p:grpSpPr bwMode="auto">
          <a:xfrm>
            <a:off x="5181600" y="4265613"/>
            <a:ext cx="762000" cy="534987"/>
            <a:chOff x="762000" y="2209800"/>
            <a:chExt cx="762000" cy="534988"/>
          </a:xfrm>
        </p:grpSpPr>
        <p:sp>
          <p:nvSpPr>
            <p:cNvPr id="424" name="Rectangle 42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25" name="Straight Connector 424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5" name="Group 431"/>
          <p:cNvGrpSpPr>
            <a:grpSpLocks/>
          </p:cNvGrpSpPr>
          <p:nvPr/>
        </p:nvGrpSpPr>
        <p:grpSpPr bwMode="auto">
          <a:xfrm>
            <a:off x="5181600" y="5029200"/>
            <a:ext cx="762000" cy="534988"/>
            <a:chOff x="762000" y="2209800"/>
            <a:chExt cx="762000" cy="534988"/>
          </a:xfrm>
        </p:grpSpPr>
        <p:sp>
          <p:nvSpPr>
            <p:cNvPr id="433" name="Rectangle 43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34" name="Straight Connector 433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6" name="Group 440"/>
          <p:cNvGrpSpPr>
            <a:grpSpLocks/>
          </p:cNvGrpSpPr>
          <p:nvPr/>
        </p:nvGrpSpPr>
        <p:grpSpPr bwMode="auto">
          <a:xfrm>
            <a:off x="5181600" y="5789613"/>
            <a:ext cx="762000" cy="534987"/>
            <a:chOff x="762000" y="2209800"/>
            <a:chExt cx="762000" cy="534988"/>
          </a:xfrm>
        </p:grpSpPr>
        <p:sp>
          <p:nvSpPr>
            <p:cNvPr id="442" name="Rectangle 44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43" name="Straight Connector 442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7" name="Group 449"/>
          <p:cNvGrpSpPr>
            <a:grpSpLocks/>
          </p:cNvGrpSpPr>
          <p:nvPr/>
        </p:nvGrpSpPr>
        <p:grpSpPr bwMode="auto">
          <a:xfrm>
            <a:off x="6172200" y="457200"/>
            <a:ext cx="762000" cy="534988"/>
            <a:chOff x="762000" y="2209800"/>
            <a:chExt cx="762000" cy="534988"/>
          </a:xfrm>
        </p:grpSpPr>
        <p:sp>
          <p:nvSpPr>
            <p:cNvPr id="451" name="Rectangle 45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52" name="Straight Connector 451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458"/>
          <p:cNvGrpSpPr>
            <a:grpSpLocks/>
          </p:cNvGrpSpPr>
          <p:nvPr/>
        </p:nvGrpSpPr>
        <p:grpSpPr bwMode="auto">
          <a:xfrm>
            <a:off x="6172200" y="1217613"/>
            <a:ext cx="762000" cy="534987"/>
            <a:chOff x="762000" y="2209800"/>
            <a:chExt cx="762000" cy="534988"/>
          </a:xfrm>
        </p:grpSpPr>
        <p:sp>
          <p:nvSpPr>
            <p:cNvPr id="460" name="Rectangle 45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61" name="Straight Connector 460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67"/>
          <p:cNvGrpSpPr>
            <a:grpSpLocks/>
          </p:cNvGrpSpPr>
          <p:nvPr/>
        </p:nvGrpSpPr>
        <p:grpSpPr bwMode="auto">
          <a:xfrm>
            <a:off x="6172200" y="1981200"/>
            <a:ext cx="762000" cy="534988"/>
            <a:chOff x="762000" y="2209800"/>
            <a:chExt cx="762000" cy="534988"/>
          </a:xfrm>
        </p:grpSpPr>
        <p:sp>
          <p:nvSpPr>
            <p:cNvPr id="469" name="Rectangle 46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70" name="Straight Connector 469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476"/>
          <p:cNvGrpSpPr>
            <a:grpSpLocks/>
          </p:cNvGrpSpPr>
          <p:nvPr/>
        </p:nvGrpSpPr>
        <p:grpSpPr bwMode="auto">
          <a:xfrm>
            <a:off x="6172200" y="2741613"/>
            <a:ext cx="762000" cy="534987"/>
            <a:chOff x="762000" y="2209800"/>
            <a:chExt cx="762000" cy="534988"/>
          </a:xfrm>
        </p:grpSpPr>
        <p:sp>
          <p:nvSpPr>
            <p:cNvPr id="478" name="Rectangle 47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79" name="Straight Connector 478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485"/>
          <p:cNvGrpSpPr>
            <a:grpSpLocks/>
          </p:cNvGrpSpPr>
          <p:nvPr/>
        </p:nvGrpSpPr>
        <p:grpSpPr bwMode="auto">
          <a:xfrm>
            <a:off x="6172200" y="3505200"/>
            <a:ext cx="762000" cy="534988"/>
            <a:chOff x="762000" y="2209800"/>
            <a:chExt cx="762000" cy="534988"/>
          </a:xfrm>
        </p:grpSpPr>
        <p:sp>
          <p:nvSpPr>
            <p:cNvPr id="487" name="Rectangle 48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88" name="Straight Connector 487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494"/>
          <p:cNvGrpSpPr>
            <a:grpSpLocks/>
          </p:cNvGrpSpPr>
          <p:nvPr/>
        </p:nvGrpSpPr>
        <p:grpSpPr bwMode="auto">
          <a:xfrm>
            <a:off x="6172200" y="4265613"/>
            <a:ext cx="762000" cy="534987"/>
            <a:chOff x="762000" y="2209800"/>
            <a:chExt cx="762000" cy="534988"/>
          </a:xfrm>
        </p:grpSpPr>
        <p:sp>
          <p:nvSpPr>
            <p:cNvPr id="496" name="Rectangle 49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503"/>
          <p:cNvGrpSpPr>
            <a:grpSpLocks/>
          </p:cNvGrpSpPr>
          <p:nvPr/>
        </p:nvGrpSpPr>
        <p:grpSpPr bwMode="auto">
          <a:xfrm>
            <a:off x="6172200" y="5029200"/>
            <a:ext cx="762000" cy="534988"/>
            <a:chOff x="762000" y="2209800"/>
            <a:chExt cx="762000" cy="534988"/>
          </a:xfrm>
        </p:grpSpPr>
        <p:sp>
          <p:nvSpPr>
            <p:cNvPr id="505" name="Rectangle 50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06" name="Straight Connector 505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512"/>
          <p:cNvGrpSpPr>
            <a:grpSpLocks/>
          </p:cNvGrpSpPr>
          <p:nvPr/>
        </p:nvGrpSpPr>
        <p:grpSpPr bwMode="auto">
          <a:xfrm>
            <a:off x="6172200" y="5789613"/>
            <a:ext cx="762000" cy="534987"/>
            <a:chOff x="762000" y="2209800"/>
            <a:chExt cx="762000" cy="534988"/>
          </a:xfrm>
        </p:grpSpPr>
        <p:sp>
          <p:nvSpPr>
            <p:cNvPr id="514" name="Rectangle 51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15" name="Straight Connector 514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521"/>
          <p:cNvGrpSpPr>
            <a:grpSpLocks/>
          </p:cNvGrpSpPr>
          <p:nvPr/>
        </p:nvGrpSpPr>
        <p:grpSpPr bwMode="auto">
          <a:xfrm>
            <a:off x="7162800" y="457200"/>
            <a:ext cx="762000" cy="534988"/>
            <a:chOff x="762000" y="2209800"/>
            <a:chExt cx="762000" cy="534988"/>
          </a:xfrm>
        </p:grpSpPr>
        <p:sp>
          <p:nvSpPr>
            <p:cNvPr id="523" name="Rectangle 52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24" name="Straight Connector 523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530"/>
          <p:cNvGrpSpPr>
            <a:grpSpLocks/>
          </p:cNvGrpSpPr>
          <p:nvPr/>
        </p:nvGrpSpPr>
        <p:grpSpPr bwMode="auto">
          <a:xfrm>
            <a:off x="7162800" y="1217613"/>
            <a:ext cx="762000" cy="534987"/>
            <a:chOff x="762000" y="2209800"/>
            <a:chExt cx="762000" cy="534988"/>
          </a:xfrm>
        </p:grpSpPr>
        <p:sp>
          <p:nvSpPr>
            <p:cNvPr id="532" name="Rectangle 53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33" name="Straight Connector 532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539"/>
          <p:cNvGrpSpPr>
            <a:grpSpLocks/>
          </p:cNvGrpSpPr>
          <p:nvPr/>
        </p:nvGrpSpPr>
        <p:grpSpPr bwMode="auto">
          <a:xfrm>
            <a:off x="7162800" y="1981200"/>
            <a:ext cx="762000" cy="534988"/>
            <a:chOff x="762000" y="2209800"/>
            <a:chExt cx="762000" cy="534988"/>
          </a:xfrm>
        </p:grpSpPr>
        <p:sp>
          <p:nvSpPr>
            <p:cNvPr id="541" name="Rectangle 54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42" name="Straight Connector 541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548"/>
          <p:cNvGrpSpPr>
            <a:grpSpLocks/>
          </p:cNvGrpSpPr>
          <p:nvPr/>
        </p:nvGrpSpPr>
        <p:grpSpPr bwMode="auto">
          <a:xfrm>
            <a:off x="7162800" y="2741613"/>
            <a:ext cx="762000" cy="534987"/>
            <a:chOff x="762000" y="2209800"/>
            <a:chExt cx="762000" cy="534988"/>
          </a:xfrm>
        </p:grpSpPr>
        <p:sp>
          <p:nvSpPr>
            <p:cNvPr id="550" name="Rectangle 54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51" name="Straight Connector 550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557"/>
          <p:cNvGrpSpPr>
            <a:grpSpLocks/>
          </p:cNvGrpSpPr>
          <p:nvPr/>
        </p:nvGrpSpPr>
        <p:grpSpPr bwMode="auto">
          <a:xfrm>
            <a:off x="7162800" y="3505200"/>
            <a:ext cx="762000" cy="534988"/>
            <a:chOff x="762000" y="2209800"/>
            <a:chExt cx="762000" cy="534988"/>
          </a:xfrm>
        </p:grpSpPr>
        <p:sp>
          <p:nvSpPr>
            <p:cNvPr id="559" name="Rectangle 55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60" name="Straight Connector 559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566"/>
          <p:cNvGrpSpPr>
            <a:grpSpLocks/>
          </p:cNvGrpSpPr>
          <p:nvPr/>
        </p:nvGrpSpPr>
        <p:grpSpPr bwMode="auto">
          <a:xfrm>
            <a:off x="7162800" y="4265613"/>
            <a:ext cx="762000" cy="534987"/>
            <a:chOff x="762000" y="2209800"/>
            <a:chExt cx="762000" cy="534988"/>
          </a:xfrm>
        </p:grpSpPr>
        <p:sp>
          <p:nvSpPr>
            <p:cNvPr id="568" name="Rectangle 56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69" name="Straight Connector 568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Connector 569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575"/>
          <p:cNvGrpSpPr>
            <a:grpSpLocks/>
          </p:cNvGrpSpPr>
          <p:nvPr/>
        </p:nvGrpSpPr>
        <p:grpSpPr bwMode="auto">
          <a:xfrm>
            <a:off x="7162800" y="5029200"/>
            <a:ext cx="762000" cy="534988"/>
            <a:chOff x="762000" y="2209800"/>
            <a:chExt cx="762000" cy="534988"/>
          </a:xfrm>
        </p:grpSpPr>
        <p:sp>
          <p:nvSpPr>
            <p:cNvPr id="577" name="Rectangle 57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78" name="Straight Connector 577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584"/>
          <p:cNvGrpSpPr>
            <a:grpSpLocks/>
          </p:cNvGrpSpPr>
          <p:nvPr/>
        </p:nvGrpSpPr>
        <p:grpSpPr bwMode="auto">
          <a:xfrm>
            <a:off x="7162800" y="5789613"/>
            <a:ext cx="762000" cy="534987"/>
            <a:chOff x="762000" y="2209800"/>
            <a:chExt cx="762000" cy="534988"/>
          </a:xfrm>
        </p:grpSpPr>
        <p:sp>
          <p:nvSpPr>
            <p:cNvPr id="586" name="Rectangle 58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87" name="Straight Connector 586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593"/>
          <p:cNvGrpSpPr>
            <a:grpSpLocks/>
          </p:cNvGrpSpPr>
          <p:nvPr/>
        </p:nvGrpSpPr>
        <p:grpSpPr bwMode="auto">
          <a:xfrm>
            <a:off x="8153400" y="455613"/>
            <a:ext cx="762000" cy="534987"/>
            <a:chOff x="762000" y="2209800"/>
            <a:chExt cx="762000" cy="534988"/>
          </a:xfrm>
        </p:grpSpPr>
        <p:sp>
          <p:nvSpPr>
            <p:cNvPr id="595" name="Rectangle 59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96" name="Straight Connector 595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602"/>
          <p:cNvGrpSpPr>
            <a:grpSpLocks/>
          </p:cNvGrpSpPr>
          <p:nvPr/>
        </p:nvGrpSpPr>
        <p:grpSpPr bwMode="auto">
          <a:xfrm>
            <a:off x="8153400" y="1216025"/>
            <a:ext cx="762000" cy="534988"/>
            <a:chOff x="762000" y="2209800"/>
            <a:chExt cx="762000" cy="534988"/>
          </a:xfrm>
        </p:grpSpPr>
        <p:sp>
          <p:nvSpPr>
            <p:cNvPr id="604" name="Rectangle 60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05" name="Straight Connector 604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611"/>
          <p:cNvGrpSpPr>
            <a:grpSpLocks/>
          </p:cNvGrpSpPr>
          <p:nvPr/>
        </p:nvGrpSpPr>
        <p:grpSpPr bwMode="auto">
          <a:xfrm>
            <a:off x="8153400" y="1979613"/>
            <a:ext cx="762000" cy="534987"/>
            <a:chOff x="762000" y="2209800"/>
            <a:chExt cx="762000" cy="534988"/>
          </a:xfrm>
        </p:grpSpPr>
        <p:sp>
          <p:nvSpPr>
            <p:cNvPr id="613" name="Rectangle 61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14" name="Straight Connector 613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620"/>
          <p:cNvGrpSpPr>
            <a:grpSpLocks/>
          </p:cNvGrpSpPr>
          <p:nvPr/>
        </p:nvGrpSpPr>
        <p:grpSpPr bwMode="auto">
          <a:xfrm>
            <a:off x="8153400" y="2740025"/>
            <a:ext cx="762000" cy="534988"/>
            <a:chOff x="762000" y="2209800"/>
            <a:chExt cx="762000" cy="534988"/>
          </a:xfrm>
        </p:grpSpPr>
        <p:sp>
          <p:nvSpPr>
            <p:cNvPr id="622" name="Rectangle 62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23" name="Straight Connector 622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Connector 625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627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629"/>
          <p:cNvGrpSpPr>
            <a:grpSpLocks/>
          </p:cNvGrpSpPr>
          <p:nvPr/>
        </p:nvGrpSpPr>
        <p:grpSpPr bwMode="auto">
          <a:xfrm>
            <a:off x="8153400" y="3503613"/>
            <a:ext cx="762000" cy="534987"/>
            <a:chOff x="762000" y="2209800"/>
            <a:chExt cx="762000" cy="534988"/>
          </a:xfrm>
        </p:grpSpPr>
        <p:sp>
          <p:nvSpPr>
            <p:cNvPr id="631" name="Rectangle 63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32" name="Straight Connector 631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632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638"/>
          <p:cNvGrpSpPr>
            <a:grpSpLocks/>
          </p:cNvGrpSpPr>
          <p:nvPr/>
        </p:nvGrpSpPr>
        <p:grpSpPr bwMode="auto">
          <a:xfrm>
            <a:off x="8153400" y="4264025"/>
            <a:ext cx="762000" cy="534988"/>
            <a:chOff x="762000" y="2209800"/>
            <a:chExt cx="762000" cy="534988"/>
          </a:xfrm>
        </p:grpSpPr>
        <p:sp>
          <p:nvSpPr>
            <p:cNvPr id="640" name="Rectangle 63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41" name="Straight Connector 640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647"/>
          <p:cNvGrpSpPr>
            <a:grpSpLocks/>
          </p:cNvGrpSpPr>
          <p:nvPr/>
        </p:nvGrpSpPr>
        <p:grpSpPr bwMode="auto">
          <a:xfrm>
            <a:off x="8153400" y="5027613"/>
            <a:ext cx="762000" cy="534987"/>
            <a:chOff x="762000" y="2209800"/>
            <a:chExt cx="762000" cy="534988"/>
          </a:xfrm>
        </p:grpSpPr>
        <p:sp>
          <p:nvSpPr>
            <p:cNvPr id="649" name="Rectangle 64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50" name="Straight Connector 649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Connector 652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Connector 653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Straight Connector 654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Straight Connector 655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656"/>
          <p:cNvGrpSpPr>
            <a:grpSpLocks/>
          </p:cNvGrpSpPr>
          <p:nvPr/>
        </p:nvGrpSpPr>
        <p:grpSpPr bwMode="auto">
          <a:xfrm>
            <a:off x="8153400" y="5788025"/>
            <a:ext cx="762000" cy="534988"/>
            <a:chOff x="762000" y="2209800"/>
            <a:chExt cx="762000" cy="534988"/>
          </a:xfrm>
        </p:grpSpPr>
        <p:sp>
          <p:nvSpPr>
            <p:cNvPr id="658" name="Rectangle 65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59" name="Straight Connector 658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Connector 659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Connector 660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Straight Connector 661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Straight Connector 662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8" name="Freeform 747"/>
          <p:cNvSpPr/>
          <p:nvPr/>
        </p:nvSpPr>
        <p:spPr>
          <a:xfrm>
            <a:off x="5003800" y="4114800"/>
            <a:ext cx="1143000" cy="762000"/>
          </a:xfrm>
          <a:custGeom>
            <a:avLst/>
            <a:gdLst>
              <a:gd name="connsiteX0" fmla="*/ 977900 w 1016000"/>
              <a:gd name="connsiteY0" fmla="*/ 76200 h 647700"/>
              <a:gd name="connsiteX1" fmla="*/ 901700 w 1016000"/>
              <a:gd name="connsiteY1" fmla="*/ 25400 h 647700"/>
              <a:gd name="connsiteX2" fmla="*/ 762000 w 1016000"/>
              <a:gd name="connsiteY2" fmla="*/ 0 h 647700"/>
              <a:gd name="connsiteX3" fmla="*/ 558800 w 1016000"/>
              <a:gd name="connsiteY3" fmla="*/ 12700 h 647700"/>
              <a:gd name="connsiteX4" fmla="*/ 368300 w 1016000"/>
              <a:gd name="connsiteY4" fmla="*/ 50800 h 647700"/>
              <a:gd name="connsiteX5" fmla="*/ 292100 w 1016000"/>
              <a:gd name="connsiteY5" fmla="*/ 76200 h 647700"/>
              <a:gd name="connsiteX6" fmla="*/ 254000 w 1016000"/>
              <a:gd name="connsiteY6" fmla="*/ 101600 h 647700"/>
              <a:gd name="connsiteX7" fmla="*/ 177800 w 1016000"/>
              <a:gd name="connsiteY7" fmla="*/ 127000 h 647700"/>
              <a:gd name="connsiteX8" fmla="*/ 127000 w 1016000"/>
              <a:gd name="connsiteY8" fmla="*/ 152400 h 647700"/>
              <a:gd name="connsiteX9" fmla="*/ 25400 w 1016000"/>
              <a:gd name="connsiteY9" fmla="*/ 266700 h 647700"/>
              <a:gd name="connsiteX10" fmla="*/ 0 w 1016000"/>
              <a:gd name="connsiteY10" fmla="*/ 342900 h 647700"/>
              <a:gd name="connsiteX11" fmla="*/ 12700 w 1016000"/>
              <a:gd name="connsiteY11" fmla="*/ 444500 h 647700"/>
              <a:gd name="connsiteX12" fmla="*/ 50800 w 1016000"/>
              <a:gd name="connsiteY12" fmla="*/ 520700 h 647700"/>
              <a:gd name="connsiteX13" fmla="*/ 88900 w 1016000"/>
              <a:gd name="connsiteY13" fmla="*/ 558800 h 647700"/>
              <a:gd name="connsiteX14" fmla="*/ 165100 w 1016000"/>
              <a:gd name="connsiteY14" fmla="*/ 609600 h 647700"/>
              <a:gd name="connsiteX15" fmla="*/ 266700 w 1016000"/>
              <a:gd name="connsiteY15" fmla="*/ 635000 h 647700"/>
              <a:gd name="connsiteX16" fmla="*/ 317500 w 1016000"/>
              <a:gd name="connsiteY16" fmla="*/ 647700 h 647700"/>
              <a:gd name="connsiteX17" fmla="*/ 609600 w 1016000"/>
              <a:gd name="connsiteY17" fmla="*/ 635000 h 647700"/>
              <a:gd name="connsiteX18" fmla="*/ 647700 w 1016000"/>
              <a:gd name="connsiteY18" fmla="*/ 622300 h 647700"/>
              <a:gd name="connsiteX19" fmla="*/ 711200 w 1016000"/>
              <a:gd name="connsiteY19" fmla="*/ 609600 h 647700"/>
              <a:gd name="connsiteX20" fmla="*/ 749300 w 1016000"/>
              <a:gd name="connsiteY20" fmla="*/ 596900 h 647700"/>
              <a:gd name="connsiteX21" fmla="*/ 800100 w 1016000"/>
              <a:gd name="connsiteY21" fmla="*/ 584200 h 647700"/>
              <a:gd name="connsiteX22" fmla="*/ 939800 w 1016000"/>
              <a:gd name="connsiteY22" fmla="*/ 495300 h 647700"/>
              <a:gd name="connsiteX23" fmla="*/ 965200 w 1016000"/>
              <a:gd name="connsiteY23" fmla="*/ 457200 h 647700"/>
              <a:gd name="connsiteX24" fmla="*/ 1003300 w 1016000"/>
              <a:gd name="connsiteY24" fmla="*/ 368300 h 647700"/>
              <a:gd name="connsiteX25" fmla="*/ 1016000 w 1016000"/>
              <a:gd name="connsiteY25" fmla="*/ 317500 h 647700"/>
              <a:gd name="connsiteX26" fmla="*/ 1003300 w 1016000"/>
              <a:gd name="connsiteY26" fmla="*/ 228600 h 647700"/>
              <a:gd name="connsiteX27" fmla="*/ 939800 w 1016000"/>
              <a:gd name="connsiteY27" fmla="*/ 152400 h 647700"/>
              <a:gd name="connsiteX28" fmla="*/ 850900 w 1016000"/>
              <a:gd name="connsiteY28" fmla="*/ 101600 h 647700"/>
              <a:gd name="connsiteX29" fmla="*/ 800100 w 1016000"/>
              <a:gd name="connsiteY29" fmla="*/ 76200 h 647700"/>
              <a:gd name="connsiteX30" fmla="*/ 736600 w 1016000"/>
              <a:gd name="connsiteY30" fmla="*/ 63500 h 647700"/>
              <a:gd name="connsiteX31" fmla="*/ 685800 w 1016000"/>
              <a:gd name="connsiteY31" fmla="*/ 50800 h 647700"/>
              <a:gd name="connsiteX32" fmla="*/ 546100 w 1016000"/>
              <a:gd name="connsiteY32" fmla="*/ 508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6000" h="647700">
                <a:moveTo>
                  <a:pt x="977900" y="76200"/>
                </a:moveTo>
                <a:cubicBezTo>
                  <a:pt x="952500" y="59267"/>
                  <a:pt x="931316" y="32804"/>
                  <a:pt x="901700" y="25400"/>
                </a:cubicBezTo>
                <a:cubicBezTo>
                  <a:pt x="821860" y="5440"/>
                  <a:pt x="868179" y="15168"/>
                  <a:pt x="762000" y="0"/>
                </a:cubicBezTo>
                <a:cubicBezTo>
                  <a:pt x="694267" y="4233"/>
                  <a:pt x="626410" y="6821"/>
                  <a:pt x="558800" y="12700"/>
                </a:cubicBezTo>
                <a:cubicBezTo>
                  <a:pt x="501244" y="17705"/>
                  <a:pt x="422086" y="32871"/>
                  <a:pt x="368300" y="50800"/>
                </a:cubicBezTo>
                <a:cubicBezTo>
                  <a:pt x="342900" y="59267"/>
                  <a:pt x="314377" y="61348"/>
                  <a:pt x="292100" y="76200"/>
                </a:cubicBezTo>
                <a:cubicBezTo>
                  <a:pt x="279400" y="84667"/>
                  <a:pt x="267948" y="95401"/>
                  <a:pt x="254000" y="101600"/>
                </a:cubicBezTo>
                <a:cubicBezTo>
                  <a:pt x="229534" y="112474"/>
                  <a:pt x="201747" y="115026"/>
                  <a:pt x="177800" y="127000"/>
                </a:cubicBezTo>
                <a:cubicBezTo>
                  <a:pt x="160867" y="135467"/>
                  <a:pt x="141783" y="140573"/>
                  <a:pt x="127000" y="152400"/>
                </a:cubicBezTo>
                <a:cubicBezTo>
                  <a:pt x="107179" y="168256"/>
                  <a:pt x="42183" y="228939"/>
                  <a:pt x="25400" y="266700"/>
                </a:cubicBezTo>
                <a:cubicBezTo>
                  <a:pt x="14526" y="291166"/>
                  <a:pt x="0" y="342900"/>
                  <a:pt x="0" y="342900"/>
                </a:cubicBezTo>
                <a:cubicBezTo>
                  <a:pt x="4233" y="376767"/>
                  <a:pt x="6595" y="410920"/>
                  <a:pt x="12700" y="444500"/>
                </a:cubicBezTo>
                <a:cubicBezTo>
                  <a:pt x="18028" y="473805"/>
                  <a:pt x="31883" y="497999"/>
                  <a:pt x="50800" y="520700"/>
                </a:cubicBezTo>
                <a:cubicBezTo>
                  <a:pt x="62298" y="534498"/>
                  <a:pt x="74723" y="547773"/>
                  <a:pt x="88900" y="558800"/>
                </a:cubicBezTo>
                <a:cubicBezTo>
                  <a:pt x="112997" y="577542"/>
                  <a:pt x="135484" y="602196"/>
                  <a:pt x="165100" y="609600"/>
                </a:cubicBezTo>
                <a:lnTo>
                  <a:pt x="266700" y="635000"/>
                </a:lnTo>
                <a:lnTo>
                  <a:pt x="317500" y="647700"/>
                </a:lnTo>
                <a:cubicBezTo>
                  <a:pt x="414867" y="643467"/>
                  <a:pt x="512428" y="642475"/>
                  <a:pt x="609600" y="635000"/>
                </a:cubicBezTo>
                <a:cubicBezTo>
                  <a:pt x="622948" y="633973"/>
                  <a:pt x="634713" y="625547"/>
                  <a:pt x="647700" y="622300"/>
                </a:cubicBezTo>
                <a:cubicBezTo>
                  <a:pt x="668641" y="617065"/>
                  <a:pt x="690259" y="614835"/>
                  <a:pt x="711200" y="609600"/>
                </a:cubicBezTo>
                <a:cubicBezTo>
                  <a:pt x="724187" y="606353"/>
                  <a:pt x="736428" y="600578"/>
                  <a:pt x="749300" y="596900"/>
                </a:cubicBezTo>
                <a:cubicBezTo>
                  <a:pt x="766083" y="592105"/>
                  <a:pt x="783988" y="590913"/>
                  <a:pt x="800100" y="584200"/>
                </a:cubicBezTo>
                <a:cubicBezTo>
                  <a:pt x="870328" y="554938"/>
                  <a:pt x="897427" y="546147"/>
                  <a:pt x="939800" y="495300"/>
                </a:cubicBezTo>
                <a:cubicBezTo>
                  <a:pt x="949571" y="483574"/>
                  <a:pt x="957627" y="470452"/>
                  <a:pt x="965200" y="457200"/>
                </a:cubicBezTo>
                <a:cubicBezTo>
                  <a:pt x="984552" y="423333"/>
                  <a:pt x="993123" y="403920"/>
                  <a:pt x="1003300" y="368300"/>
                </a:cubicBezTo>
                <a:cubicBezTo>
                  <a:pt x="1008095" y="351517"/>
                  <a:pt x="1011767" y="334433"/>
                  <a:pt x="1016000" y="317500"/>
                </a:cubicBezTo>
                <a:cubicBezTo>
                  <a:pt x="1011767" y="287867"/>
                  <a:pt x="1011902" y="257272"/>
                  <a:pt x="1003300" y="228600"/>
                </a:cubicBezTo>
                <a:cubicBezTo>
                  <a:pt x="996516" y="205988"/>
                  <a:pt x="955064" y="165483"/>
                  <a:pt x="939800" y="152400"/>
                </a:cubicBezTo>
                <a:cubicBezTo>
                  <a:pt x="873225" y="95336"/>
                  <a:pt x="912284" y="127907"/>
                  <a:pt x="850900" y="101600"/>
                </a:cubicBezTo>
                <a:cubicBezTo>
                  <a:pt x="833499" y="94142"/>
                  <a:pt x="818061" y="82187"/>
                  <a:pt x="800100" y="76200"/>
                </a:cubicBezTo>
                <a:cubicBezTo>
                  <a:pt x="779622" y="69374"/>
                  <a:pt x="757672" y="68183"/>
                  <a:pt x="736600" y="63500"/>
                </a:cubicBezTo>
                <a:cubicBezTo>
                  <a:pt x="719561" y="59714"/>
                  <a:pt x="703216" y="51961"/>
                  <a:pt x="685800" y="50800"/>
                </a:cubicBezTo>
                <a:cubicBezTo>
                  <a:pt x="639336" y="47702"/>
                  <a:pt x="592667" y="50800"/>
                  <a:pt x="546100" y="50800"/>
                </a:cubicBezTo>
              </a:path>
            </a:pathLst>
          </a:cu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976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145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4"/>
          <p:cNvSpPr>
            <a:spLocks noChangeArrowheads="1"/>
          </p:cNvSpPr>
          <p:nvPr/>
        </p:nvSpPr>
        <p:spPr bwMode="auto">
          <a:xfrm>
            <a:off x="1905000" y="180975"/>
            <a:ext cx="5334000" cy="644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1300" b="1">
                <a:solidFill>
                  <a:srgbClr val="FFD1D1"/>
                </a:solidFill>
                <a:latin typeface="HelvLight Regular" charset="0"/>
                <a:cs typeface="HelvLight Regular" charset="0"/>
              </a:rPr>
              <a:t>?</a:t>
            </a:r>
            <a:endParaRPr lang="en-US" sz="41300">
              <a:solidFill>
                <a:srgbClr val="FFD1D1"/>
              </a:solidFill>
              <a:latin typeface="HelvLight Regular" charset="0"/>
              <a:cs typeface="HelvLight Regular" charset="0"/>
            </a:endParaRPr>
          </a:p>
        </p:txBody>
      </p:sp>
      <p:sp>
        <p:nvSpPr>
          <p:cNvPr id="122883" name="Rectangle 1"/>
          <p:cNvSpPr>
            <a:spLocks noChangeArrowheads="1"/>
          </p:cNvSpPr>
          <p:nvPr/>
        </p:nvSpPr>
        <p:spPr bwMode="auto">
          <a:xfrm>
            <a:off x="1282700" y="3025775"/>
            <a:ext cx="6565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fr-CH" sz="4000">
                <a:latin typeface="HelvLight Regular" charset="0"/>
                <a:cs typeface="HelvLight Regular" charset="0"/>
              </a:rPr>
              <a:t>how do we do that?</a:t>
            </a:r>
            <a:endParaRPr lang="fr-CH" sz="1600">
              <a:latin typeface="HelvLight Regular" charset="0"/>
              <a:cs typeface="HelvLigh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967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648075" y="1023938"/>
            <a:ext cx="1912938" cy="4357687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OFFER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561013" y="3238500"/>
            <a:ext cx="1846262" cy="2143125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DISTRIBUTION CHANNELS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561013" y="1023938"/>
            <a:ext cx="1846262" cy="2214562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 </a:t>
            </a:r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CUSTOMER RELATIONSHIPS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407275" y="1023938"/>
            <a:ext cx="1736725" cy="4357687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CUSTOMER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SEGMENTS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572000" y="5381625"/>
            <a:ext cx="4572000" cy="1476375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REVENUE STREAMS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5381625"/>
            <a:ext cx="4572000" cy="1476375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COST STRUCTURE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801813" y="1023938"/>
            <a:ext cx="1846262" cy="2214562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KEY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ACTIVITIES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0" y="1023938"/>
            <a:ext cx="1801813" cy="4357687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PARTNER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NETWORK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801813" y="3238500"/>
            <a:ext cx="1846262" cy="2143125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KEY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RESOURCES</a:t>
            </a:r>
          </a:p>
        </p:txBody>
      </p:sp>
      <p:sp>
        <p:nvSpPr>
          <p:cNvPr id="123915" name="TextBox 10"/>
          <p:cNvSpPr txBox="1">
            <a:spLocks noChangeArrowheads="1"/>
          </p:cNvSpPr>
          <p:nvPr/>
        </p:nvSpPr>
        <p:spPr bwMode="auto">
          <a:xfrm>
            <a:off x="501650" y="152400"/>
            <a:ext cx="81089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>
                <a:solidFill>
                  <a:srgbClr val="7F7F7F"/>
                </a:solidFill>
                <a:latin typeface="Helvetica" charset="0"/>
                <a:cs typeface="Helvetica" charset="0"/>
              </a:rPr>
              <a:t>THE BUSINESS MODEL CANVAS</a:t>
            </a:r>
          </a:p>
        </p:txBody>
      </p:sp>
      <p:grpSp>
        <p:nvGrpSpPr>
          <p:cNvPr id="123916" name="Group 36"/>
          <p:cNvGrpSpPr>
            <a:grpSpLocks/>
          </p:cNvGrpSpPr>
          <p:nvPr/>
        </p:nvGrpSpPr>
        <p:grpSpPr bwMode="auto">
          <a:xfrm>
            <a:off x="7450138" y="2362200"/>
            <a:ext cx="1693862" cy="1138238"/>
            <a:chOff x="7450138" y="2362200"/>
            <a:chExt cx="1693862" cy="1138238"/>
          </a:xfrm>
        </p:grpSpPr>
        <p:pic>
          <p:nvPicPr>
            <p:cNvPr id="123947" name="Picture 19" descr="postit_pink_purple_b.psd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138" y="2362200"/>
              <a:ext cx="1693862" cy="1138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48" name="TextBox 25"/>
            <p:cNvSpPr txBox="1">
              <a:spLocks noChangeAspect="1"/>
            </p:cNvSpPr>
            <p:nvPr/>
          </p:nvSpPr>
          <p:spPr bwMode="auto">
            <a:xfrm>
              <a:off x="7526338" y="2522538"/>
              <a:ext cx="1487487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23917" name="Group 35"/>
          <p:cNvGrpSpPr>
            <a:grpSpLocks/>
          </p:cNvGrpSpPr>
          <p:nvPr/>
        </p:nvGrpSpPr>
        <p:grpSpPr bwMode="auto">
          <a:xfrm>
            <a:off x="5562600" y="3619500"/>
            <a:ext cx="1876425" cy="952500"/>
            <a:chOff x="5562600" y="3619500"/>
            <a:chExt cx="1876425" cy="952500"/>
          </a:xfrm>
        </p:grpSpPr>
        <p:pic>
          <p:nvPicPr>
            <p:cNvPr id="123945" name="Picture 41" descr="trans_postit_green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619500"/>
              <a:ext cx="1876425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46" name="TextBox 29"/>
            <p:cNvSpPr txBox="1">
              <a:spLocks noChangeAspect="1"/>
            </p:cNvSpPr>
            <p:nvPr/>
          </p:nvSpPr>
          <p:spPr bwMode="auto">
            <a:xfrm rot="-258228">
              <a:off x="5653088" y="3789363"/>
              <a:ext cx="1487487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23918" name="Group 41"/>
          <p:cNvGrpSpPr>
            <a:grpSpLocks/>
          </p:cNvGrpSpPr>
          <p:nvPr/>
        </p:nvGrpSpPr>
        <p:grpSpPr bwMode="auto">
          <a:xfrm>
            <a:off x="1801813" y="3995738"/>
            <a:ext cx="1797050" cy="1152525"/>
            <a:chOff x="1801813" y="3995738"/>
            <a:chExt cx="1797050" cy="1152525"/>
          </a:xfrm>
        </p:grpSpPr>
        <p:pic>
          <p:nvPicPr>
            <p:cNvPr id="123943" name="Picture 21" descr="postit_pink_used.ps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813" y="3995738"/>
              <a:ext cx="1797050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44" name="TextBox 30"/>
            <p:cNvSpPr txBox="1">
              <a:spLocks noChangeAspect="1"/>
            </p:cNvSpPr>
            <p:nvPr/>
          </p:nvSpPr>
          <p:spPr bwMode="auto">
            <a:xfrm>
              <a:off x="1941513" y="4278313"/>
              <a:ext cx="1487487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23919" name="Group 42"/>
          <p:cNvGrpSpPr>
            <a:grpSpLocks/>
          </p:cNvGrpSpPr>
          <p:nvPr/>
        </p:nvGrpSpPr>
        <p:grpSpPr bwMode="auto">
          <a:xfrm>
            <a:off x="9525" y="2700338"/>
            <a:ext cx="1725613" cy="1106487"/>
            <a:chOff x="9525" y="2700338"/>
            <a:chExt cx="1725613" cy="1106487"/>
          </a:xfrm>
        </p:grpSpPr>
        <p:pic>
          <p:nvPicPr>
            <p:cNvPr id="123941" name="Picture 20" descr="postit_pink_purple.psd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84990">
              <a:off x="9525" y="2700338"/>
              <a:ext cx="1725613" cy="1106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42" name="TextBox 32"/>
            <p:cNvSpPr txBox="1">
              <a:spLocks noChangeAspect="1"/>
            </p:cNvSpPr>
            <p:nvPr/>
          </p:nvSpPr>
          <p:spPr bwMode="auto">
            <a:xfrm rot="-284990">
              <a:off x="146050" y="2844800"/>
              <a:ext cx="1487488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23920" name="Group 39"/>
          <p:cNvGrpSpPr>
            <a:grpSpLocks/>
          </p:cNvGrpSpPr>
          <p:nvPr/>
        </p:nvGrpSpPr>
        <p:grpSpPr bwMode="auto">
          <a:xfrm>
            <a:off x="1828800" y="1524000"/>
            <a:ext cx="1797050" cy="1055688"/>
            <a:chOff x="1828800" y="1524000"/>
            <a:chExt cx="1797050" cy="1055688"/>
          </a:xfrm>
        </p:grpSpPr>
        <p:pic>
          <p:nvPicPr>
            <p:cNvPr id="123939" name="Picture 42" descr="trans_postit_blue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524000"/>
              <a:ext cx="1797050" cy="105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40" name="TextBox 33"/>
            <p:cNvSpPr txBox="1">
              <a:spLocks noChangeAspect="1"/>
            </p:cNvSpPr>
            <p:nvPr/>
          </p:nvSpPr>
          <p:spPr bwMode="auto">
            <a:xfrm>
              <a:off x="1905000" y="1676400"/>
              <a:ext cx="14874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23921" name="Group 44"/>
          <p:cNvGrpSpPr>
            <a:grpSpLocks/>
          </p:cNvGrpSpPr>
          <p:nvPr/>
        </p:nvGrpSpPr>
        <p:grpSpPr bwMode="auto">
          <a:xfrm>
            <a:off x="2378075" y="5638800"/>
            <a:ext cx="1889125" cy="1174750"/>
            <a:chOff x="2378075" y="5638800"/>
            <a:chExt cx="1889125" cy="1174750"/>
          </a:xfrm>
        </p:grpSpPr>
        <p:pic>
          <p:nvPicPr>
            <p:cNvPr id="123937" name="Picture 34" descr="postit_green.psd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8075" y="5638800"/>
              <a:ext cx="1889125" cy="117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38" name="TextBox 35"/>
            <p:cNvSpPr txBox="1">
              <a:spLocks noChangeAspect="1"/>
            </p:cNvSpPr>
            <p:nvPr/>
          </p:nvSpPr>
          <p:spPr bwMode="auto">
            <a:xfrm rot="-266253">
              <a:off x="2411725" y="5865028"/>
              <a:ext cx="155549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23922" name="Group 38"/>
          <p:cNvGrpSpPr>
            <a:grpSpLocks/>
          </p:cNvGrpSpPr>
          <p:nvPr/>
        </p:nvGrpSpPr>
        <p:grpSpPr bwMode="auto">
          <a:xfrm>
            <a:off x="6862763" y="5661025"/>
            <a:ext cx="1922462" cy="1106488"/>
            <a:chOff x="6862763" y="5661025"/>
            <a:chExt cx="1922462" cy="1106488"/>
          </a:xfrm>
        </p:grpSpPr>
        <p:pic>
          <p:nvPicPr>
            <p:cNvPr id="123935" name="Picture 31" descr="postit_blue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5605">
              <a:off x="6862763" y="5661025"/>
              <a:ext cx="1922462" cy="1106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36" name="TextBox 36"/>
            <p:cNvSpPr txBox="1">
              <a:spLocks noChangeAspect="1"/>
            </p:cNvSpPr>
            <p:nvPr/>
          </p:nvSpPr>
          <p:spPr bwMode="auto">
            <a:xfrm rot="319418">
              <a:off x="7036915" y="5889237"/>
              <a:ext cx="160850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23923" name="Group 37"/>
          <p:cNvGrpSpPr>
            <a:grpSpLocks/>
          </p:cNvGrpSpPr>
          <p:nvPr/>
        </p:nvGrpSpPr>
        <p:grpSpPr bwMode="auto">
          <a:xfrm>
            <a:off x="5562600" y="4471988"/>
            <a:ext cx="1673225" cy="938212"/>
            <a:chOff x="5562600" y="4471988"/>
            <a:chExt cx="1673225" cy="938212"/>
          </a:xfrm>
        </p:grpSpPr>
        <p:pic>
          <p:nvPicPr>
            <p:cNvPr id="123933" name="Picture 40" descr="trans_postit_pink_used.gi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4471988"/>
              <a:ext cx="1673225" cy="938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34" name="TextBox 27"/>
            <p:cNvSpPr txBox="1">
              <a:spLocks noChangeAspect="1"/>
            </p:cNvSpPr>
            <p:nvPr/>
          </p:nvSpPr>
          <p:spPr bwMode="auto">
            <a:xfrm rot="-377529">
              <a:off x="5630271" y="4551388"/>
              <a:ext cx="159392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23924" name="Group 40"/>
          <p:cNvGrpSpPr>
            <a:grpSpLocks/>
          </p:cNvGrpSpPr>
          <p:nvPr/>
        </p:nvGrpSpPr>
        <p:grpSpPr bwMode="auto">
          <a:xfrm>
            <a:off x="1905000" y="2120900"/>
            <a:ext cx="1743075" cy="1117600"/>
            <a:chOff x="1905000" y="2120900"/>
            <a:chExt cx="1743075" cy="1117600"/>
          </a:xfrm>
        </p:grpSpPr>
        <p:pic>
          <p:nvPicPr>
            <p:cNvPr id="123931" name="Picture 43" descr="trans_postit_pink.gi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2120900"/>
              <a:ext cx="1743075" cy="111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32" name="TextBox 44"/>
            <p:cNvSpPr txBox="1">
              <a:spLocks noChangeAspect="1"/>
            </p:cNvSpPr>
            <p:nvPr/>
          </p:nvSpPr>
          <p:spPr bwMode="auto">
            <a:xfrm>
              <a:off x="2017713" y="2449513"/>
              <a:ext cx="148748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23925" name="Group 43"/>
          <p:cNvGrpSpPr>
            <a:grpSpLocks/>
          </p:cNvGrpSpPr>
          <p:nvPr/>
        </p:nvGrpSpPr>
        <p:grpSpPr bwMode="auto">
          <a:xfrm>
            <a:off x="128588" y="5562600"/>
            <a:ext cx="1889125" cy="1174750"/>
            <a:chOff x="128588" y="5562600"/>
            <a:chExt cx="1889125" cy="1174750"/>
          </a:xfrm>
        </p:grpSpPr>
        <p:pic>
          <p:nvPicPr>
            <p:cNvPr id="123929" name="Picture 34" descr="postit_green.psd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1773">
              <a:off x="128588" y="5562600"/>
              <a:ext cx="1889125" cy="117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30" name="TextBox 35"/>
            <p:cNvSpPr txBox="1">
              <a:spLocks noChangeAspect="1"/>
            </p:cNvSpPr>
            <p:nvPr/>
          </p:nvSpPr>
          <p:spPr bwMode="auto">
            <a:xfrm rot="295520">
              <a:off x="162098" y="5775952"/>
              <a:ext cx="166990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  <p:grpSp>
        <p:nvGrpSpPr>
          <p:cNvPr id="123926" name="Group 33"/>
          <p:cNvGrpSpPr>
            <a:grpSpLocks/>
          </p:cNvGrpSpPr>
          <p:nvPr/>
        </p:nvGrpSpPr>
        <p:grpSpPr bwMode="auto">
          <a:xfrm>
            <a:off x="3733800" y="2286000"/>
            <a:ext cx="1797050" cy="1333500"/>
            <a:chOff x="3733800" y="2286000"/>
            <a:chExt cx="1797050" cy="1333500"/>
          </a:xfrm>
        </p:grpSpPr>
        <p:pic>
          <p:nvPicPr>
            <p:cNvPr id="123927" name="Picture 18" descr="postit_orange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2286000"/>
              <a:ext cx="179705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28" name="TextBox 24"/>
            <p:cNvSpPr txBox="1">
              <a:spLocks noChangeArrowheads="1"/>
            </p:cNvSpPr>
            <p:nvPr/>
          </p:nvSpPr>
          <p:spPr bwMode="auto">
            <a:xfrm rot="-251981">
              <a:off x="3754861" y="2424413"/>
              <a:ext cx="158557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Handwriting - Dakota" charset="0"/>
                  <a:cs typeface="Handwriting - Dakota" charset="0"/>
                </a:rPr>
                <a:t>building block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648173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ChangeArrowheads="1"/>
          </p:cNvSpPr>
          <p:nvPr/>
        </p:nvSpPr>
        <p:spPr bwMode="auto">
          <a:xfrm>
            <a:off x="539750" y="836613"/>
            <a:ext cx="8135938" cy="47529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4800" b="1" dirty="0"/>
          </a:p>
          <a:p>
            <a:pPr algn="ctr" eaLnBrk="1" hangingPunct="1"/>
            <a:r>
              <a:rPr lang="en-US" sz="7200" b="1" dirty="0" smtClean="0"/>
              <a:t>You must solve a</a:t>
            </a:r>
          </a:p>
          <a:p>
            <a:pPr algn="ctr" eaLnBrk="1" hangingPunct="1"/>
            <a:r>
              <a:rPr lang="en-US" sz="7200" b="1" dirty="0" smtClean="0"/>
              <a:t>real need</a:t>
            </a:r>
          </a:p>
          <a:p>
            <a:pPr algn="ctr" eaLnBrk="1" hangingPunct="1"/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765450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1" descr="BM-co-creation.jpg"/>
          <p:cNvPicPr>
            <a:picLocks noChangeAspect="1"/>
          </p:cNvPicPr>
          <p:nvPr/>
        </p:nvPicPr>
        <p:blipFill>
          <a:blip r:embed="rId2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1366" r="1639" b="36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5814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54" name="Group 16"/>
          <p:cNvGrpSpPr>
            <a:grpSpLocks/>
          </p:cNvGrpSpPr>
          <p:nvPr/>
        </p:nvGrpSpPr>
        <p:grpSpPr bwMode="auto">
          <a:xfrm>
            <a:off x="228600" y="455613"/>
            <a:ext cx="762000" cy="534987"/>
            <a:chOff x="762000" y="2209800"/>
            <a:chExt cx="762000" cy="534988"/>
          </a:xfrm>
        </p:grpSpPr>
        <p:sp>
          <p:nvSpPr>
            <p:cNvPr id="2" name="Rectangle 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55" name="Group 26"/>
          <p:cNvGrpSpPr>
            <a:grpSpLocks/>
          </p:cNvGrpSpPr>
          <p:nvPr/>
        </p:nvGrpSpPr>
        <p:grpSpPr bwMode="auto">
          <a:xfrm>
            <a:off x="228600" y="1216025"/>
            <a:ext cx="762000" cy="534988"/>
            <a:chOff x="762000" y="2209800"/>
            <a:chExt cx="762000" cy="534988"/>
          </a:xfrm>
        </p:grpSpPr>
        <p:sp>
          <p:nvSpPr>
            <p:cNvPr id="28" name="Rectangle 2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56" name="Group 35"/>
          <p:cNvGrpSpPr>
            <a:grpSpLocks/>
          </p:cNvGrpSpPr>
          <p:nvPr/>
        </p:nvGrpSpPr>
        <p:grpSpPr bwMode="auto">
          <a:xfrm>
            <a:off x="228600" y="1979613"/>
            <a:ext cx="762000" cy="534987"/>
            <a:chOff x="762000" y="2209800"/>
            <a:chExt cx="762000" cy="534988"/>
          </a:xfrm>
        </p:grpSpPr>
        <p:sp>
          <p:nvSpPr>
            <p:cNvPr id="37" name="Rectangle 3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57" name="Group 44"/>
          <p:cNvGrpSpPr>
            <a:grpSpLocks/>
          </p:cNvGrpSpPr>
          <p:nvPr/>
        </p:nvGrpSpPr>
        <p:grpSpPr bwMode="auto">
          <a:xfrm>
            <a:off x="228600" y="2740025"/>
            <a:ext cx="762000" cy="534988"/>
            <a:chOff x="762000" y="2209800"/>
            <a:chExt cx="762000" cy="534988"/>
          </a:xfrm>
        </p:grpSpPr>
        <p:sp>
          <p:nvSpPr>
            <p:cNvPr id="46" name="Rectangle 4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58" name="Group 53"/>
          <p:cNvGrpSpPr>
            <a:grpSpLocks/>
          </p:cNvGrpSpPr>
          <p:nvPr/>
        </p:nvGrpSpPr>
        <p:grpSpPr bwMode="auto">
          <a:xfrm>
            <a:off x="228600" y="3503613"/>
            <a:ext cx="762000" cy="534987"/>
            <a:chOff x="762000" y="2209800"/>
            <a:chExt cx="762000" cy="534988"/>
          </a:xfrm>
        </p:grpSpPr>
        <p:sp>
          <p:nvSpPr>
            <p:cNvPr id="55" name="Rectangle 5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59" name="Group 62"/>
          <p:cNvGrpSpPr>
            <a:grpSpLocks/>
          </p:cNvGrpSpPr>
          <p:nvPr/>
        </p:nvGrpSpPr>
        <p:grpSpPr bwMode="auto">
          <a:xfrm>
            <a:off x="228600" y="4264025"/>
            <a:ext cx="762000" cy="534988"/>
            <a:chOff x="762000" y="2209800"/>
            <a:chExt cx="762000" cy="534988"/>
          </a:xfrm>
        </p:grpSpPr>
        <p:sp>
          <p:nvSpPr>
            <p:cNvPr id="64" name="Rectangle 6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60" name="Group 71"/>
          <p:cNvGrpSpPr>
            <a:grpSpLocks/>
          </p:cNvGrpSpPr>
          <p:nvPr/>
        </p:nvGrpSpPr>
        <p:grpSpPr bwMode="auto">
          <a:xfrm>
            <a:off x="228600" y="5027613"/>
            <a:ext cx="762000" cy="534987"/>
            <a:chOff x="762000" y="2209800"/>
            <a:chExt cx="762000" cy="534988"/>
          </a:xfrm>
        </p:grpSpPr>
        <p:sp>
          <p:nvSpPr>
            <p:cNvPr id="73" name="Rectangle 7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61" name="Group 80"/>
          <p:cNvGrpSpPr>
            <a:grpSpLocks/>
          </p:cNvGrpSpPr>
          <p:nvPr/>
        </p:nvGrpSpPr>
        <p:grpSpPr bwMode="auto">
          <a:xfrm>
            <a:off x="228600" y="5788025"/>
            <a:ext cx="762000" cy="534988"/>
            <a:chOff x="762000" y="2209800"/>
            <a:chExt cx="762000" cy="534988"/>
          </a:xfrm>
        </p:grpSpPr>
        <p:sp>
          <p:nvSpPr>
            <p:cNvPr id="82" name="Rectangle 8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62" name="Group 89"/>
          <p:cNvGrpSpPr>
            <a:grpSpLocks/>
          </p:cNvGrpSpPr>
          <p:nvPr/>
        </p:nvGrpSpPr>
        <p:grpSpPr bwMode="auto">
          <a:xfrm>
            <a:off x="1219200" y="455613"/>
            <a:ext cx="762000" cy="534987"/>
            <a:chOff x="762000" y="2209800"/>
            <a:chExt cx="762000" cy="534988"/>
          </a:xfrm>
        </p:grpSpPr>
        <p:sp>
          <p:nvSpPr>
            <p:cNvPr id="91" name="Rectangle 9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63" name="Group 98"/>
          <p:cNvGrpSpPr>
            <a:grpSpLocks/>
          </p:cNvGrpSpPr>
          <p:nvPr/>
        </p:nvGrpSpPr>
        <p:grpSpPr bwMode="auto">
          <a:xfrm>
            <a:off x="1219200" y="1216025"/>
            <a:ext cx="762000" cy="534988"/>
            <a:chOff x="762000" y="2209800"/>
            <a:chExt cx="762000" cy="534988"/>
          </a:xfrm>
        </p:grpSpPr>
        <p:sp>
          <p:nvSpPr>
            <p:cNvPr id="100" name="Rectangle 9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64" name="Group 107"/>
          <p:cNvGrpSpPr>
            <a:grpSpLocks/>
          </p:cNvGrpSpPr>
          <p:nvPr/>
        </p:nvGrpSpPr>
        <p:grpSpPr bwMode="auto">
          <a:xfrm>
            <a:off x="1219200" y="1979613"/>
            <a:ext cx="762000" cy="534987"/>
            <a:chOff x="762000" y="2209800"/>
            <a:chExt cx="762000" cy="534988"/>
          </a:xfrm>
        </p:grpSpPr>
        <p:sp>
          <p:nvSpPr>
            <p:cNvPr id="109" name="Rectangle 10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65" name="Group 116"/>
          <p:cNvGrpSpPr>
            <a:grpSpLocks/>
          </p:cNvGrpSpPr>
          <p:nvPr/>
        </p:nvGrpSpPr>
        <p:grpSpPr bwMode="auto">
          <a:xfrm>
            <a:off x="1219200" y="2740025"/>
            <a:ext cx="762000" cy="534988"/>
            <a:chOff x="762000" y="2209800"/>
            <a:chExt cx="762000" cy="534988"/>
          </a:xfrm>
        </p:grpSpPr>
        <p:sp>
          <p:nvSpPr>
            <p:cNvPr id="118" name="Rectangle 11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66" name="Group 125"/>
          <p:cNvGrpSpPr>
            <a:grpSpLocks/>
          </p:cNvGrpSpPr>
          <p:nvPr/>
        </p:nvGrpSpPr>
        <p:grpSpPr bwMode="auto">
          <a:xfrm>
            <a:off x="1219200" y="3503613"/>
            <a:ext cx="762000" cy="534987"/>
            <a:chOff x="762000" y="2209800"/>
            <a:chExt cx="762000" cy="534988"/>
          </a:xfrm>
        </p:grpSpPr>
        <p:sp>
          <p:nvSpPr>
            <p:cNvPr id="127" name="Rectangle 12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28" name="Straight Connector 127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67" name="Group 134"/>
          <p:cNvGrpSpPr>
            <a:grpSpLocks/>
          </p:cNvGrpSpPr>
          <p:nvPr/>
        </p:nvGrpSpPr>
        <p:grpSpPr bwMode="auto">
          <a:xfrm>
            <a:off x="1219200" y="4264025"/>
            <a:ext cx="762000" cy="534988"/>
            <a:chOff x="762000" y="2209800"/>
            <a:chExt cx="762000" cy="534988"/>
          </a:xfrm>
        </p:grpSpPr>
        <p:sp>
          <p:nvSpPr>
            <p:cNvPr id="136" name="Rectangle 13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68" name="Group 143"/>
          <p:cNvGrpSpPr>
            <a:grpSpLocks/>
          </p:cNvGrpSpPr>
          <p:nvPr/>
        </p:nvGrpSpPr>
        <p:grpSpPr bwMode="auto">
          <a:xfrm>
            <a:off x="1219200" y="5027613"/>
            <a:ext cx="762000" cy="534987"/>
            <a:chOff x="762000" y="2209800"/>
            <a:chExt cx="762000" cy="534988"/>
          </a:xfrm>
        </p:grpSpPr>
        <p:sp>
          <p:nvSpPr>
            <p:cNvPr id="145" name="Rectangle 14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46" name="Straight Connector 145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69" name="Group 152"/>
          <p:cNvGrpSpPr>
            <a:grpSpLocks/>
          </p:cNvGrpSpPr>
          <p:nvPr/>
        </p:nvGrpSpPr>
        <p:grpSpPr bwMode="auto">
          <a:xfrm>
            <a:off x="1219200" y="5788025"/>
            <a:ext cx="762000" cy="534988"/>
            <a:chOff x="762000" y="2209800"/>
            <a:chExt cx="762000" cy="534988"/>
          </a:xfrm>
        </p:grpSpPr>
        <p:sp>
          <p:nvSpPr>
            <p:cNvPr id="154" name="Rectangle 15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70" name="Group 161"/>
          <p:cNvGrpSpPr>
            <a:grpSpLocks/>
          </p:cNvGrpSpPr>
          <p:nvPr/>
        </p:nvGrpSpPr>
        <p:grpSpPr bwMode="auto">
          <a:xfrm>
            <a:off x="2209800" y="455613"/>
            <a:ext cx="762000" cy="534987"/>
            <a:chOff x="762000" y="2209800"/>
            <a:chExt cx="762000" cy="534988"/>
          </a:xfrm>
        </p:grpSpPr>
        <p:sp>
          <p:nvSpPr>
            <p:cNvPr id="163" name="Rectangle 16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64" name="Straight Connector 163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71" name="Group 170"/>
          <p:cNvGrpSpPr>
            <a:grpSpLocks/>
          </p:cNvGrpSpPr>
          <p:nvPr/>
        </p:nvGrpSpPr>
        <p:grpSpPr bwMode="auto">
          <a:xfrm>
            <a:off x="2209800" y="1216025"/>
            <a:ext cx="762000" cy="534988"/>
            <a:chOff x="762000" y="2209800"/>
            <a:chExt cx="762000" cy="534988"/>
          </a:xfrm>
        </p:grpSpPr>
        <p:sp>
          <p:nvSpPr>
            <p:cNvPr id="172" name="Rectangle 17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72" name="Group 179"/>
          <p:cNvGrpSpPr>
            <a:grpSpLocks/>
          </p:cNvGrpSpPr>
          <p:nvPr/>
        </p:nvGrpSpPr>
        <p:grpSpPr bwMode="auto">
          <a:xfrm>
            <a:off x="2209800" y="1979613"/>
            <a:ext cx="762000" cy="534987"/>
            <a:chOff x="762000" y="2209800"/>
            <a:chExt cx="762000" cy="534988"/>
          </a:xfrm>
        </p:grpSpPr>
        <p:sp>
          <p:nvSpPr>
            <p:cNvPr id="181" name="Rectangle 18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82" name="Straight Connector 181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73" name="Group 188"/>
          <p:cNvGrpSpPr>
            <a:grpSpLocks/>
          </p:cNvGrpSpPr>
          <p:nvPr/>
        </p:nvGrpSpPr>
        <p:grpSpPr bwMode="auto">
          <a:xfrm>
            <a:off x="2209800" y="2740025"/>
            <a:ext cx="762000" cy="534988"/>
            <a:chOff x="762000" y="2209800"/>
            <a:chExt cx="762000" cy="534988"/>
          </a:xfrm>
        </p:grpSpPr>
        <p:sp>
          <p:nvSpPr>
            <p:cNvPr id="190" name="Rectangle 18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74" name="Group 197"/>
          <p:cNvGrpSpPr>
            <a:grpSpLocks/>
          </p:cNvGrpSpPr>
          <p:nvPr/>
        </p:nvGrpSpPr>
        <p:grpSpPr bwMode="auto">
          <a:xfrm>
            <a:off x="2209800" y="3503613"/>
            <a:ext cx="762000" cy="534987"/>
            <a:chOff x="762000" y="2209800"/>
            <a:chExt cx="762000" cy="534988"/>
          </a:xfrm>
        </p:grpSpPr>
        <p:sp>
          <p:nvSpPr>
            <p:cNvPr id="199" name="Rectangle 19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00" name="Straight Connector 199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75" name="Group 206"/>
          <p:cNvGrpSpPr>
            <a:grpSpLocks/>
          </p:cNvGrpSpPr>
          <p:nvPr/>
        </p:nvGrpSpPr>
        <p:grpSpPr bwMode="auto">
          <a:xfrm>
            <a:off x="2209800" y="4264025"/>
            <a:ext cx="762000" cy="534988"/>
            <a:chOff x="762000" y="2209800"/>
            <a:chExt cx="762000" cy="534988"/>
          </a:xfrm>
        </p:grpSpPr>
        <p:sp>
          <p:nvSpPr>
            <p:cNvPr id="208" name="Rectangle 20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76" name="Group 215"/>
          <p:cNvGrpSpPr>
            <a:grpSpLocks/>
          </p:cNvGrpSpPr>
          <p:nvPr/>
        </p:nvGrpSpPr>
        <p:grpSpPr bwMode="auto">
          <a:xfrm>
            <a:off x="2209800" y="5027613"/>
            <a:ext cx="762000" cy="534987"/>
            <a:chOff x="762000" y="2209800"/>
            <a:chExt cx="762000" cy="534988"/>
          </a:xfrm>
        </p:grpSpPr>
        <p:sp>
          <p:nvSpPr>
            <p:cNvPr id="217" name="Rectangle 21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18" name="Straight Connector 217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77" name="Group 224"/>
          <p:cNvGrpSpPr>
            <a:grpSpLocks/>
          </p:cNvGrpSpPr>
          <p:nvPr/>
        </p:nvGrpSpPr>
        <p:grpSpPr bwMode="auto">
          <a:xfrm>
            <a:off x="2209800" y="5788025"/>
            <a:ext cx="762000" cy="534988"/>
            <a:chOff x="762000" y="2209800"/>
            <a:chExt cx="762000" cy="534988"/>
          </a:xfrm>
        </p:grpSpPr>
        <p:sp>
          <p:nvSpPr>
            <p:cNvPr id="226" name="Rectangle 22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27" name="Straight Connector 226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78" name="Group 233"/>
          <p:cNvGrpSpPr>
            <a:grpSpLocks/>
          </p:cNvGrpSpPr>
          <p:nvPr/>
        </p:nvGrpSpPr>
        <p:grpSpPr bwMode="auto">
          <a:xfrm>
            <a:off x="3200400" y="455613"/>
            <a:ext cx="762000" cy="534987"/>
            <a:chOff x="762000" y="2209800"/>
            <a:chExt cx="762000" cy="534988"/>
          </a:xfrm>
        </p:grpSpPr>
        <p:sp>
          <p:nvSpPr>
            <p:cNvPr id="235" name="Rectangle 23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36" name="Straight Connector 235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79" name="Group 242"/>
          <p:cNvGrpSpPr>
            <a:grpSpLocks/>
          </p:cNvGrpSpPr>
          <p:nvPr/>
        </p:nvGrpSpPr>
        <p:grpSpPr bwMode="auto">
          <a:xfrm>
            <a:off x="3200400" y="1216025"/>
            <a:ext cx="762000" cy="534988"/>
            <a:chOff x="762000" y="2209800"/>
            <a:chExt cx="762000" cy="534988"/>
          </a:xfrm>
        </p:grpSpPr>
        <p:sp>
          <p:nvSpPr>
            <p:cNvPr id="244" name="Rectangle 24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45" name="Straight Connector 244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80" name="Group 251"/>
          <p:cNvGrpSpPr>
            <a:grpSpLocks/>
          </p:cNvGrpSpPr>
          <p:nvPr/>
        </p:nvGrpSpPr>
        <p:grpSpPr bwMode="auto">
          <a:xfrm>
            <a:off x="3200400" y="1979613"/>
            <a:ext cx="762000" cy="534987"/>
            <a:chOff x="762000" y="2209800"/>
            <a:chExt cx="762000" cy="534988"/>
          </a:xfrm>
        </p:grpSpPr>
        <p:sp>
          <p:nvSpPr>
            <p:cNvPr id="253" name="Rectangle 25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54" name="Straight Connector 253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81" name="Group 260"/>
          <p:cNvGrpSpPr>
            <a:grpSpLocks/>
          </p:cNvGrpSpPr>
          <p:nvPr/>
        </p:nvGrpSpPr>
        <p:grpSpPr bwMode="auto">
          <a:xfrm>
            <a:off x="3200400" y="2740025"/>
            <a:ext cx="762000" cy="534988"/>
            <a:chOff x="762000" y="2209800"/>
            <a:chExt cx="762000" cy="534988"/>
          </a:xfrm>
        </p:grpSpPr>
        <p:sp>
          <p:nvSpPr>
            <p:cNvPr id="262" name="Rectangle 26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63" name="Straight Connector 262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82" name="Group 269"/>
          <p:cNvGrpSpPr>
            <a:grpSpLocks/>
          </p:cNvGrpSpPr>
          <p:nvPr/>
        </p:nvGrpSpPr>
        <p:grpSpPr bwMode="auto">
          <a:xfrm>
            <a:off x="3200400" y="3503613"/>
            <a:ext cx="762000" cy="534987"/>
            <a:chOff x="762000" y="2209800"/>
            <a:chExt cx="762000" cy="534988"/>
          </a:xfrm>
        </p:grpSpPr>
        <p:sp>
          <p:nvSpPr>
            <p:cNvPr id="271" name="Rectangle 27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72" name="Straight Connector 271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83" name="Group 278"/>
          <p:cNvGrpSpPr>
            <a:grpSpLocks/>
          </p:cNvGrpSpPr>
          <p:nvPr/>
        </p:nvGrpSpPr>
        <p:grpSpPr bwMode="auto">
          <a:xfrm>
            <a:off x="3200400" y="4264025"/>
            <a:ext cx="762000" cy="534988"/>
            <a:chOff x="762000" y="2209800"/>
            <a:chExt cx="762000" cy="534988"/>
          </a:xfrm>
        </p:grpSpPr>
        <p:sp>
          <p:nvSpPr>
            <p:cNvPr id="280" name="Rectangle 27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81" name="Straight Connector 280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84" name="Group 287"/>
          <p:cNvGrpSpPr>
            <a:grpSpLocks/>
          </p:cNvGrpSpPr>
          <p:nvPr/>
        </p:nvGrpSpPr>
        <p:grpSpPr bwMode="auto">
          <a:xfrm>
            <a:off x="3200400" y="5027613"/>
            <a:ext cx="762000" cy="534987"/>
            <a:chOff x="762000" y="2209800"/>
            <a:chExt cx="762000" cy="534988"/>
          </a:xfrm>
        </p:grpSpPr>
        <p:sp>
          <p:nvSpPr>
            <p:cNvPr id="289" name="Rectangle 28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90" name="Straight Connector 289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85" name="Group 296"/>
          <p:cNvGrpSpPr>
            <a:grpSpLocks/>
          </p:cNvGrpSpPr>
          <p:nvPr/>
        </p:nvGrpSpPr>
        <p:grpSpPr bwMode="auto">
          <a:xfrm>
            <a:off x="3200400" y="5788025"/>
            <a:ext cx="762000" cy="534988"/>
            <a:chOff x="762000" y="2209800"/>
            <a:chExt cx="762000" cy="534988"/>
          </a:xfrm>
        </p:grpSpPr>
        <p:sp>
          <p:nvSpPr>
            <p:cNvPr id="298" name="Rectangle 29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86" name="Group 305"/>
          <p:cNvGrpSpPr>
            <a:grpSpLocks/>
          </p:cNvGrpSpPr>
          <p:nvPr/>
        </p:nvGrpSpPr>
        <p:grpSpPr bwMode="auto">
          <a:xfrm>
            <a:off x="4191000" y="457200"/>
            <a:ext cx="762000" cy="534988"/>
            <a:chOff x="762000" y="2209800"/>
            <a:chExt cx="762000" cy="534988"/>
          </a:xfrm>
        </p:grpSpPr>
        <p:sp>
          <p:nvSpPr>
            <p:cNvPr id="307" name="Rectangle 30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08" name="Straight Connector 307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87" name="Group 314"/>
          <p:cNvGrpSpPr>
            <a:grpSpLocks/>
          </p:cNvGrpSpPr>
          <p:nvPr/>
        </p:nvGrpSpPr>
        <p:grpSpPr bwMode="auto">
          <a:xfrm>
            <a:off x="4191000" y="1217613"/>
            <a:ext cx="762000" cy="534987"/>
            <a:chOff x="762000" y="2209800"/>
            <a:chExt cx="762000" cy="534988"/>
          </a:xfrm>
        </p:grpSpPr>
        <p:sp>
          <p:nvSpPr>
            <p:cNvPr id="316" name="Rectangle 31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17" name="Straight Connector 316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88" name="Group 323"/>
          <p:cNvGrpSpPr>
            <a:grpSpLocks/>
          </p:cNvGrpSpPr>
          <p:nvPr/>
        </p:nvGrpSpPr>
        <p:grpSpPr bwMode="auto">
          <a:xfrm>
            <a:off x="4191000" y="1981200"/>
            <a:ext cx="762000" cy="534988"/>
            <a:chOff x="762000" y="2209800"/>
            <a:chExt cx="762000" cy="534988"/>
          </a:xfrm>
        </p:grpSpPr>
        <p:sp>
          <p:nvSpPr>
            <p:cNvPr id="325" name="Rectangle 32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26" name="Straight Connector 325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89" name="Group 332"/>
          <p:cNvGrpSpPr>
            <a:grpSpLocks/>
          </p:cNvGrpSpPr>
          <p:nvPr/>
        </p:nvGrpSpPr>
        <p:grpSpPr bwMode="auto">
          <a:xfrm>
            <a:off x="4191000" y="2741613"/>
            <a:ext cx="762000" cy="534987"/>
            <a:chOff x="762000" y="2209800"/>
            <a:chExt cx="762000" cy="534988"/>
          </a:xfrm>
        </p:grpSpPr>
        <p:sp>
          <p:nvSpPr>
            <p:cNvPr id="334" name="Rectangle 33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35" name="Straight Connector 334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90" name="Group 341"/>
          <p:cNvGrpSpPr>
            <a:grpSpLocks/>
          </p:cNvGrpSpPr>
          <p:nvPr/>
        </p:nvGrpSpPr>
        <p:grpSpPr bwMode="auto">
          <a:xfrm>
            <a:off x="4191000" y="3505200"/>
            <a:ext cx="762000" cy="534988"/>
            <a:chOff x="762000" y="2209800"/>
            <a:chExt cx="762000" cy="534988"/>
          </a:xfrm>
        </p:grpSpPr>
        <p:sp>
          <p:nvSpPr>
            <p:cNvPr id="343" name="Rectangle 34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44" name="Straight Connector 343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91" name="Group 350"/>
          <p:cNvGrpSpPr>
            <a:grpSpLocks/>
          </p:cNvGrpSpPr>
          <p:nvPr/>
        </p:nvGrpSpPr>
        <p:grpSpPr bwMode="auto">
          <a:xfrm>
            <a:off x="4191000" y="4265613"/>
            <a:ext cx="762000" cy="534987"/>
            <a:chOff x="762000" y="2209800"/>
            <a:chExt cx="762000" cy="534988"/>
          </a:xfrm>
        </p:grpSpPr>
        <p:sp>
          <p:nvSpPr>
            <p:cNvPr id="352" name="Rectangle 35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53" name="Straight Connector 352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92" name="Group 359"/>
          <p:cNvGrpSpPr>
            <a:grpSpLocks/>
          </p:cNvGrpSpPr>
          <p:nvPr/>
        </p:nvGrpSpPr>
        <p:grpSpPr bwMode="auto">
          <a:xfrm>
            <a:off x="4191000" y="5029200"/>
            <a:ext cx="762000" cy="534988"/>
            <a:chOff x="762000" y="2209800"/>
            <a:chExt cx="762000" cy="534988"/>
          </a:xfrm>
        </p:grpSpPr>
        <p:sp>
          <p:nvSpPr>
            <p:cNvPr id="361" name="Rectangle 36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62" name="Straight Connector 361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93" name="Group 368"/>
          <p:cNvGrpSpPr>
            <a:grpSpLocks/>
          </p:cNvGrpSpPr>
          <p:nvPr/>
        </p:nvGrpSpPr>
        <p:grpSpPr bwMode="auto">
          <a:xfrm>
            <a:off x="4191000" y="5789613"/>
            <a:ext cx="762000" cy="534987"/>
            <a:chOff x="762000" y="2209800"/>
            <a:chExt cx="762000" cy="534988"/>
          </a:xfrm>
        </p:grpSpPr>
        <p:sp>
          <p:nvSpPr>
            <p:cNvPr id="370" name="Rectangle 36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71" name="Straight Connector 370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94" name="Group 377"/>
          <p:cNvGrpSpPr>
            <a:grpSpLocks/>
          </p:cNvGrpSpPr>
          <p:nvPr/>
        </p:nvGrpSpPr>
        <p:grpSpPr bwMode="auto">
          <a:xfrm>
            <a:off x="5181600" y="457200"/>
            <a:ext cx="762000" cy="534988"/>
            <a:chOff x="762000" y="2209800"/>
            <a:chExt cx="762000" cy="534988"/>
          </a:xfrm>
        </p:grpSpPr>
        <p:sp>
          <p:nvSpPr>
            <p:cNvPr id="379" name="Rectangle 37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80" name="Straight Connector 379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95" name="Group 386"/>
          <p:cNvGrpSpPr>
            <a:grpSpLocks/>
          </p:cNvGrpSpPr>
          <p:nvPr/>
        </p:nvGrpSpPr>
        <p:grpSpPr bwMode="auto">
          <a:xfrm>
            <a:off x="5181600" y="1217613"/>
            <a:ext cx="762000" cy="534987"/>
            <a:chOff x="762000" y="2209800"/>
            <a:chExt cx="762000" cy="534988"/>
          </a:xfrm>
        </p:grpSpPr>
        <p:sp>
          <p:nvSpPr>
            <p:cNvPr id="388" name="Rectangle 38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89" name="Straight Connector 388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96" name="Group 395"/>
          <p:cNvGrpSpPr>
            <a:grpSpLocks/>
          </p:cNvGrpSpPr>
          <p:nvPr/>
        </p:nvGrpSpPr>
        <p:grpSpPr bwMode="auto">
          <a:xfrm>
            <a:off x="5181600" y="1981200"/>
            <a:ext cx="762000" cy="534988"/>
            <a:chOff x="762000" y="2209800"/>
            <a:chExt cx="762000" cy="534988"/>
          </a:xfrm>
        </p:grpSpPr>
        <p:sp>
          <p:nvSpPr>
            <p:cNvPr id="397" name="Rectangle 39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98" name="Straight Connector 397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97" name="Group 404"/>
          <p:cNvGrpSpPr>
            <a:grpSpLocks/>
          </p:cNvGrpSpPr>
          <p:nvPr/>
        </p:nvGrpSpPr>
        <p:grpSpPr bwMode="auto">
          <a:xfrm>
            <a:off x="5181600" y="2741613"/>
            <a:ext cx="762000" cy="534987"/>
            <a:chOff x="762000" y="2209800"/>
            <a:chExt cx="762000" cy="534988"/>
          </a:xfrm>
        </p:grpSpPr>
        <p:sp>
          <p:nvSpPr>
            <p:cNvPr id="406" name="Rectangle 40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07" name="Straight Connector 406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98" name="Group 413"/>
          <p:cNvGrpSpPr>
            <a:grpSpLocks/>
          </p:cNvGrpSpPr>
          <p:nvPr/>
        </p:nvGrpSpPr>
        <p:grpSpPr bwMode="auto">
          <a:xfrm>
            <a:off x="5181600" y="3505200"/>
            <a:ext cx="762000" cy="534988"/>
            <a:chOff x="762000" y="2209800"/>
            <a:chExt cx="762000" cy="534988"/>
          </a:xfrm>
        </p:grpSpPr>
        <p:sp>
          <p:nvSpPr>
            <p:cNvPr id="415" name="Rectangle 41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16" name="Straight Connector 415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999" name="Group 422"/>
          <p:cNvGrpSpPr>
            <a:grpSpLocks/>
          </p:cNvGrpSpPr>
          <p:nvPr/>
        </p:nvGrpSpPr>
        <p:grpSpPr bwMode="auto">
          <a:xfrm>
            <a:off x="5181600" y="4265613"/>
            <a:ext cx="762000" cy="534987"/>
            <a:chOff x="762000" y="2209800"/>
            <a:chExt cx="762000" cy="534988"/>
          </a:xfrm>
        </p:grpSpPr>
        <p:sp>
          <p:nvSpPr>
            <p:cNvPr id="424" name="Rectangle 42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25" name="Straight Connector 424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00" name="Group 431"/>
          <p:cNvGrpSpPr>
            <a:grpSpLocks/>
          </p:cNvGrpSpPr>
          <p:nvPr/>
        </p:nvGrpSpPr>
        <p:grpSpPr bwMode="auto">
          <a:xfrm>
            <a:off x="5181600" y="5029200"/>
            <a:ext cx="762000" cy="534988"/>
            <a:chOff x="762000" y="2209800"/>
            <a:chExt cx="762000" cy="534988"/>
          </a:xfrm>
        </p:grpSpPr>
        <p:sp>
          <p:nvSpPr>
            <p:cNvPr id="433" name="Rectangle 43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34" name="Straight Connector 433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01" name="Group 440"/>
          <p:cNvGrpSpPr>
            <a:grpSpLocks/>
          </p:cNvGrpSpPr>
          <p:nvPr/>
        </p:nvGrpSpPr>
        <p:grpSpPr bwMode="auto">
          <a:xfrm>
            <a:off x="5181600" y="5789613"/>
            <a:ext cx="762000" cy="534987"/>
            <a:chOff x="762000" y="2209800"/>
            <a:chExt cx="762000" cy="534988"/>
          </a:xfrm>
        </p:grpSpPr>
        <p:sp>
          <p:nvSpPr>
            <p:cNvPr id="442" name="Rectangle 44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43" name="Straight Connector 442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02" name="Group 449"/>
          <p:cNvGrpSpPr>
            <a:grpSpLocks/>
          </p:cNvGrpSpPr>
          <p:nvPr/>
        </p:nvGrpSpPr>
        <p:grpSpPr bwMode="auto">
          <a:xfrm>
            <a:off x="6172200" y="457200"/>
            <a:ext cx="762000" cy="534988"/>
            <a:chOff x="762000" y="2209800"/>
            <a:chExt cx="762000" cy="534988"/>
          </a:xfrm>
        </p:grpSpPr>
        <p:sp>
          <p:nvSpPr>
            <p:cNvPr id="451" name="Rectangle 45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52" name="Straight Connector 451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03" name="Group 458"/>
          <p:cNvGrpSpPr>
            <a:grpSpLocks/>
          </p:cNvGrpSpPr>
          <p:nvPr/>
        </p:nvGrpSpPr>
        <p:grpSpPr bwMode="auto">
          <a:xfrm>
            <a:off x="6172200" y="1217613"/>
            <a:ext cx="762000" cy="534987"/>
            <a:chOff x="762000" y="2209800"/>
            <a:chExt cx="762000" cy="534988"/>
          </a:xfrm>
        </p:grpSpPr>
        <p:sp>
          <p:nvSpPr>
            <p:cNvPr id="460" name="Rectangle 45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61" name="Straight Connector 460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04" name="Group 467"/>
          <p:cNvGrpSpPr>
            <a:grpSpLocks/>
          </p:cNvGrpSpPr>
          <p:nvPr/>
        </p:nvGrpSpPr>
        <p:grpSpPr bwMode="auto">
          <a:xfrm>
            <a:off x="6172200" y="1981200"/>
            <a:ext cx="762000" cy="534988"/>
            <a:chOff x="762000" y="2209800"/>
            <a:chExt cx="762000" cy="534988"/>
          </a:xfrm>
        </p:grpSpPr>
        <p:sp>
          <p:nvSpPr>
            <p:cNvPr id="469" name="Rectangle 46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70" name="Straight Connector 469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05" name="Group 476"/>
          <p:cNvGrpSpPr>
            <a:grpSpLocks/>
          </p:cNvGrpSpPr>
          <p:nvPr/>
        </p:nvGrpSpPr>
        <p:grpSpPr bwMode="auto">
          <a:xfrm>
            <a:off x="6172200" y="2741613"/>
            <a:ext cx="762000" cy="534987"/>
            <a:chOff x="762000" y="2209800"/>
            <a:chExt cx="762000" cy="534988"/>
          </a:xfrm>
        </p:grpSpPr>
        <p:sp>
          <p:nvSpPr>
            <p:cNvPr id="478" name="Rectangle 47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79" name="Straight Connector 478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06" name="Group 485"/>
          <p:cNvGrpSpPr>
            <a:grpSpLocks/>
          </p:cNvGrpSpPr>
          <p:nvPr/>
        </p:nvGrpSpPr>
        <p:grpSpPr bwMode="auto">
          <a:xfrm>
            <a:off x="6172200" y="3505200"/>
            <a:ext cx="762000" cy="534988"/>
            <a:chOff x="762000" y="2209800"/>
            <a:chExt cx="762000" cy="534988"/>
          </a:xfrm>
        </p:grpSpPr>
        <p:sp>
          <p:nvSpPr>
            <p:cNvPr id="487" name="Rectangle 48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88" name="Straight Connector 487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07" name="Group 494"/>
          <p:cNvGrpSpPr>
            <a:grpSpLocks/>
          </p:cNvGrpSpPr>
          <p:nvPr/>
        </p:nvGrpSpPr>
        <p:grpSpPr bwMode="auto">
          <a:xfrm>
            <a:off x="6172200" y="4265613"/>
            <a:ext cx="762000" cy="534987"/>
            <a:chOff x="762000" y="2209800"/>
            <a:chExt cx="762000" cy="534988"/>
          </a:xfrm>
        </p:grpSpPr>
        <p:sp>
          <p:nvSpPr>
            <p:cNvPr id="496" name="Rectangle 49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97" name="Straight Connector 496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08" name="Group 503"/>
          <p:cNvGrpSpPr>
            <a:grpSpLocks/>
          </p:cNvGrpSpPr>
          <p:nvPr/>
        </p:nvGrpSpPr>
        <p:grpSpPr bwMode="auto">
          <a:xfrm>
            <a:off x="6172200" y="5029200"/>
            <a:ext cx="762000" cy="534988"/>
            <a:chOff x="762000" y="2209800"/>
            <a:chExt cx="762000" cy="534988"/>
          </a:xfrm>
        </p:grpSpPr>
        <p:sp>
          <p:nvSpPr>
            <p:cNvPr id="505" name="Rectangle 50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06" name="Straight Connector 505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09" name="Group 512"/>
          <p:cNvGrpSpPr>
            <a:grpSpLocks/>
          </p:cNvGrpSpPr>
          <p:nvPr/>
        </p:nvGrpSpPr>
        <p:grpSpPr bwMode="auto">
          <a:xfrm>
            <a:off x="6172200" y="5789613"/>
            <a:ext cx="762000" cy="534987"/>
            <a:chOff x="762000" y="2209800"/>
            <a:chExt cx="762000" cy="534988"/>
          </a:xfrm>
        </p:grpSpPr>
        <p:sp>
          <p:nvSpPr>
            <p:cNvPr id="514" name="Rectangle 51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15" name="Straight Connector 514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10" name="Group 521"/>
          <p:cNvGrpSpPr>
            <a:grpSpLocks/>
          </p:cNvGrpSpPr>
          <p:nvPr/>
        </p:nvGrpSpPr>
        <p:grpSpPr bwMode="auto">
          <a:xfrm>
            <a:off x="7162800" y="457200"/>
            <a:ext cx="762000" cy="534988"/>
            <a:chOff x="762000" y="2209800"/>
            <a:chExt cx="762000" cy="534988"/>
          </a:xfrm>
        </p:grpSpPr>
        <p:sp>
          <p:nvSpPr>
            <p:cNvPr id="523" name="Rectangle 52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24" name="Straight Connector 523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11" name="Group 530"/>
          <p:cNvGrpSpPr>
            <a:grpSpLocks/>
          </p:cNvGrpSpPr>
          <p:nvPr/>
        </p:nvGrpSpPr>
        <p:grpSpPr bwMode="auto">
          <a:xfrm>
            <a:off x="7162800" y="1217613"/>
            <a:ext cx="762000" cy="534987"/>
            <a:chOff x="762000" y="2209800"/>
            <a:chExt cx="762000" cy="534988"/>
          </a:xfrm>
        </p:grpSpPr>
        <p:sp>
          <p:nvSpPr>
            <p:cNvPr id="532" name="Rectangle 53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33" name="Straight Connector 532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12" name="Group 539"/>
          <p:cNvGrpSpPr>
            <a:grpSpLocks/>
          </p:cNvGrpSpPr>
          <p:nvPr/>
        </p:nvGrpSpPr>
        <p:grpSpPr bwMode="auto">
          <a:xfrm>
            <a:off x="7162800" y="1981200"/>
            <a:ext cx="762000" cy="534988"/>
            <a:chOff x="762000" y="2209800"/>
            <a:chExt cx="762000" cy="534988"/>
          </a:xfrm>
        </p:grpSpPr>
        <p:sp>
          <p:nvSpPr>
            <p:cNvPr id="541" name="Rectangle 54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42" name="Straight Connector 541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13" name="Group 548"/>
          <p:cNvGrpSpPr>
            <a:grpSpLocks/>
          </p:cNvGrpSpPr>
          <p:nvPr/>
        </p:nvGrpSpPr>
        <p:grpSpPr bwMode="auto">
          <a:xfrm>
            <a:off x="7162800" y="2741613"/>
            <a:ext cx="762000" cy="534987"/>
            <a:chOff x="762000" y="2209800"/>
            <a:chExt cx="762000" cy="534988"/>
          </a:xfrm>
        </p:grpSpPr>
        <p:sp>
          <p:nvSpPr>
            <p:cNvPr id="550" name="Rectangle 54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51" name="Straight Connector 550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14" name="Group 557"/>
          <p:cNvGrpSpPr>
            <a:grpSpLocks/>
          </p:cNvGrpSpPr>
          <p:nvPr/>
        </p:nvGrpSpPr>
        <p:grpSpPr bwMode="auto">
          <a:xfrm>
            <a:off x="7162800" y="3505200"/>
            <a:ext cx="762000" cy="534988"/>
            <a:chOff x="762000" y="2209800"/>
            <a:chExt cx="762000" cy="534988"/>
          </a:xfrm>
        </p:grpSpPr>
        <p:sp>
          <p:nvSpPr>
            <p:cNvPr id="559" name="Rectangle 55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60" name="Straight Connector 559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15" name="Group 566"/>
          <p:cNvGrpSpPr>
            <a:grpSpLocks/>
          </p:cNvGrpSpPr>
          <p:nvPr/>
        </p:nvGrpSpPr>
        <p:grpSpPr bwMode="auto">
          <a:xfrm>
            <a:off x="7162800" y="4265613"/>
            <a:ext cx="762000" cy="534987"/>
            <a:chOff x="762000" y="2209800"/>
            <a:chExt cx="762000" cy="534988"/>
          </a:xfrm>
        </p:grpSpPr>
        <p:sp>
          <p:nvSpPr>
            <p:cNvPr id="568" name="Rectangle 56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69" name="Straight Connector 568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Connector 569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16" name="Group 575"/>
          <p:cNvGrpSpPr>
            <a:grpSpLocks/>
          </p:cNvGrpSpPr>
          <p:nvPr/>
        </p:nvGrpSpPr>
        <p:grpSpPr bwMode="auto">
          <a:xfrm>
            <a:off x="7162800" y="5029200"/>
            <a:ext cx="762000" cy="534988"/>
            <a:chOff x="762000" y="2209800"/>
            <a:chExt cx="762000" cy="534988"/>
          </a:xfrm>
        </p:grpSpPr>
        <p:sp>
          <p:nvSpPr>
            <p:cNvPr id="577" name="Rectangle 576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78" name="Straight Connector 577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17" name="Group 584"/>
          <p:cNvGrpSpPr>
            <a:grpSpLocks/>
          </p:cNvGrpSpPr>
          <p:nvPr/>
        </p:nvGrpSpPr>
        <p:grpSpPr bwMode="auto">
          <a:xfrm>
            <a:off x="7162800" y="5789613"/>
            <a:ext cx="762000" cy="534987"/>
            <a:chOff x="762000" y="2209800"/>
            <a:chExt cx="762000" cy="534988"/>
          </a:xfrm>
        </p:grpSpPr>
        <p:sp>
          <p:nvSpPr>
            <p:cNvPr id="586" name="Rectangle 585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87" name="Straight Connector 586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18" name="Group 593"/>
          <p:cNvGrpSpPr>
            <a:grpSpLocks/>
          </p:cNvGrpSpPr>
          <p:nvPr/>
        </p:nvGrpSpPr>
        <p:grpSpPr bwMode="auto">
          <a:xfrm>
            <a:off x="8153400" y="455613"/>
            <a:ext cx="762000" cy="534987"/>
            <a:chOff x="762000" y="2209800"/>
            <a:chExt cx="762000" cy="534988"/>
          </a:xfrm>
        </p:grpSpPr>
        <p:sp>
          <p:nvSpPr>
            <p:cNvPr id="595" name="Rectangle 594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596" name="Straight Connector 595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19" name="Group 602"/>
          <p:cNvGrpSpPr>
            <a:grpSpLocks/>
          </p:cNvGrpSpPr>
          <p:nvPr/>
        </p:nvGrpSpPr>
        <p:grpSpPr bwMode="auto">
          <a:xfrm>
            <a:off x="8153400" y="1216025"/>
            <a:ext cx="762000" cy="534988"/>
            <a:chOff x="762000" y="2209800"/>
            <a:chExt cx="762000" cy="534988"/>
          </a:xfrm>
        </p:grpSpPr>
        <p:sp>
          <p:nvSpPr>
            <p:cNvPr id="604" name="Rectangle 603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05" name="Straight Connector 604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20" name="Group 611"/>
          <p:cNvGrpSpPr>
            <a:grpSpLocks/>
          </p:cNvGrpSpPr>
          <p:nvPr/>
        </p:nvGrpSpPr>
        <p:grpSpPr bwMode="auto">
          <a:xfrm>
            <a:off x="8153400" y="1979613"/>
            <a:ext cx="762000" cy="534987"/>
            <a:chOff x="762000" y="2209800"/>
            <a:chExt cx="762000" cy="534988"/>
          </a:xfrm>
        </p:grpSpPr>
        <p:sp>
          <p:nvSpPr>
            <p:cNvPr id="613" name="Rectangle 612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14" name="Straight Connector 613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21" name="Group 620"/>
          <p:cNvGrpSpPr>
            <a:grpSpLocks/>
          </p:cNvGrpSpPr>
          <p:nvPr/>
        </p:nvGrpSpPr>
        <p:grpSpPr bwMode="auto">
          <a:xfrm>
            <a:off x="8153400" y="2740025"/>
            <a:ext cx="762000" cy="534988"/>
            <a:chOff x="762000" y="2209800"/>
            <a:chExt cx="762000" cy="534988"/>
          </a:xfrm>
        </p:grpSpPr>
        <p:sp>
          <p:nvSpPr>
            <p:cNvPr id="622" name="Rectangle 621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23" name="Straight Connector 622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Connector 625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627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22" name="Group 629"/>
          <p:cNvGrpSpPr>
            <a:grpSpLocks/>
          </p:cNvGrpSpPr>
          <p:nvPr/>
        </p:nvGrpSpPr>
        <p:grpSpPr bwMode="auto">
          <a:xfrm>
            <a:off x="8153400" y="3503613"/>
            <a:ext cx="762000" cy="534987"/>
            <a:chOff x="762000" y="2209800"/>
            <a:chExt cx="762000" cy="534988"/>
          </a:xfrm>
        </p:grpSpPr>
        <p:sp>
          <p:nvSpPr>
            <p:cNvPr id="631" name="Rectangle 630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32" name="Straight Connector 631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632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23" name="Group 638"/>
          <p:cNvGrpSpPr>
            <a:grpSpLocks/>
          </p:cNvGrpSpPr>
          <p:nvPr/>
        </p:nvGrpSpPr>
        <p:grpSpPr bwMode="auto">
          <a:xfrm>
            <a:off x="8153400" y="4264025"/>
            <a:ext cx="762000" cy="534988"/>
            <a:chOff x="762000" y="2209800"/>
            <a:chExt cx="762000" cy="534988"/>
          </a:xfrm>
        </p:grpSpPr>
        <p:sp>
          <p:nvSpPr>
            <p:cNvPr id="640" name="Rectangle 639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41" name="Straight Connector 640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24" name="Group 647"/>
          <p:cNvGrpSpPr>
            <a:grpSpLocks/>
          </p:cNvGrpSpPr>
          <p:nvPr/>
        </p:nvGrpSpPr>
        <p:grpSpPr bwMode="auto">
          <a:xfrm>
            <a:off x="8153400" y="5027613"/>
            <a:ext cx="762000" cy="534987"/>
            <a:chOff x="762000" y="2209800"/>
            <a:chExt cx="762000" cy="534988"/>
          </a:xfrm>
        </p:grpSpPr>
        <p:sp>
          <p:nvSpPr>
            <p:cNvPr id="649" name="Rectangle 648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50" name="Straight Connector 649"/>
            <p:cNvCxnSpPr/>
            <p:nvPr/>
          </p:nvCxnSpPr>
          <p:spPr>
            <a:xfrm>
              <a:off x="762000" y="2592388"/>
              <a:ext cx="762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/>
            <p:nvPr/>
          </p:nvCxnSpPr>
          <p:spPr>
            <a:xfrm rot="5400000">
              <a:off x="1181100" y="2400300"/>
              <a:ext cx="379414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/>
            <p:cNvCxnSpPr/>
            <p:nvPr/>
          </p:nvCxnSpPr>
          <p:spPr>
            <a:xfrm rot="5400000">
              <a:off x="10294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Connector 652"/>
            <p:cNvCxnSpPr/>
            <p:nvPr/>
          </p:nvCxnSpPr>
          <p:spPr>
            <a:xfrm rot="5400000">
              <a:off x="8770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Connector 653"/>
            <p:cNvCxnSpPr/>
            <p:nvPr/>
          </p:nvCxnSpPr>
          <p:spPr>
            <a:xfrm rot="5400000">
              <a:off x="724694" y="2399506"/>
              <a:ext cx="381001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Straight Connector 654"/>
            <p:cNvCxnSpPr/>
            <p:nvPr/>
          </p:nvCxnSpPr>
          <p:spPr>
            <a:xfrm>
              <a:off x="915988" y="2406650"/>
              <a:ext cx="1508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Straight Connector 655"/>
            <p:cNvCxnSpPr/>
            <p:nvPr/>
          </p:nvCxnSpPr>
          <p:spPr>
            <a:xfrm>
              <a:off x="1219200" y="2408237"/>
              <a:ext cx="150813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025" name="Group 656"/>
          <p:cNvGrpSpPr>
            <a:grpSpLocks/>
          </p:cNvGrpSpPr>
          <p:nvPr/>
        </p:nvGrpSpPr>
        <p:grpSpPr bwMode="auto">
          <a:xfrm>
            <a:off x="8153400" y="5788025"/>
            <a:ext cx="762000" cy="534988"/>
            <a:chOff x="762000" y="2209800"/>
            <a:chExt cx="762000" cy="534988"/>
          </a:xfrm>
        </p:grpSpPr>
        <p:sp>
          <p:nvSpPr>
            <p:cNvPr id="658" name="Rectangle 657"/>
            <p:cNvSpPr/>
            <p:nvPr/>
          </p:nvSpPr>
          <p:spPr>
            <a:xfrm>
              <a:off x="762000" y="2209800"/>
              <a:ext cx="762000" cy="534988"/>
            </a:xfrm>
            <a:prstGeom prst="rect">
              <a:avLst/>
            </a:prstGeom>
            <a:noFill/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59" name="Straight Connector 658"/>
            <p:cNvCxnSpPr/>
            <p:nvPr/>
          </p:nvCxnSpPr>
          <p:spPr>
            <a:xfrm>
              <a:off x="762000" y="2592388"/>
              <a:ext cx="762000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Connector 659"/>
            <p:cNvCxnSpPr/>
            <p:nvPr/>
          </p:nvCxnSpPr>
          <p:spPr>
            <a:xfrm rot="5400000">
              <a:off x="1181101" y="2400300"/>
              <a:ext cx="379412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Connector 660"/>
            <p:cNvCxnSpPr/>
            <p:nvPr/>
          </p:nvCxnSpPr>
          <p:spPr>
            <a:xfrm rot="5400000">
              <a:off x="10294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Straight Connector 661"/>
            <p:cNvCxnSpPr/>
            <p:nvPr/>
          </p:nvCxnSpPr>
          <p:spPr>
            <a:xfrm rot="5400000">
              <a:off x="8770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Straight Connector 662"/>
            <p:cNvCxnSpPr/>
            <p:nvPr/>
          </p:nvCxnSpPr>
          <p:spPr>
            <a:xfrm rot="5400000">
              <a:off x="724694" y="2399506"/>
              <a:ext cx="381000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/>
            <p:cNvCxnSpPr/>
            <p:nvPr/>
          </p:nvCxnSpPr>
          <p:spPr>
            <a:xfrm>
              <a:off x="915988" y="2406650"/>
              <a:ext cx="150812" cy="1588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/>
            <p:cNvCxnSpPr/>
            <p:nvPr/>
          </p:nvCxnSpPr>
          <p:spPr>
            <a:xfrm>
              <a:off x="1219200" y="2408238"/>
              <a:ext cx="150813" cy="1587"/>
            </a:xfrm>
            <a:prstGeom prst="line">
              <a:avLst/>
            </a:prstGeom>
            <a:ln w="285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8" name="Freeform 747"/>
          <p:cNvSpPr/>
          <p:nvPr/>
        </p:nvSpPr>
        <p:spPr>
          <a:xfrm>
            <a:off x="5003800" y="4114800"/>
            <a:ext cx="1143000" cy="762000"/>
          </a:xfrm>
          <a:custGeom>
            <a:avLst/>
            <a:gdLst>
              <a:gd name="connsiteX0" fmla="*/ 977900 w 1016000"/>
              <a:gd name="connsiteY0" fmla="*/ 76200 h 647700"/>
              <a:gd name="connsiteX1" fmla="*/ 901700 w 1016000"/>
              <a:gd name="connsiteY1" fmla="*/ 25400 h 647700"/>
              <a:gd name="connsiteX2" fmla="*/ 762000 w 1016000"/>
              <a:gd name="connsiteY2" fmla="*/ 0 h 647700"/>
              <a:gd name="connsiteX3" fmla="*/ 558800 w 1016000"/>
              <a:gd name="connsiteY3" fmla="*/ 12700 h 647700"/>
              <a:gd name="connsiteX4" fmla="*/ 368300 w 1016000"/>
              <a:gd name="connsiteY4" fmla="*/ 50800 h 647700"/>
              <a:gd name="connsiteX5" fmla="*/ 292100 w 1016000"/>
              <a:gd name="connsiteY5" fmla="*/ 76200 h 647700"/>
              <a:gd name="connsiteX6" fmla="*/ 254000 w 1016000"/>
              <a:gd name="connsiteY6" fmla="*/ 101600 h 647700"/>
              <a:gd name="connsiteX7" fmla="*/ 177800 w 1016000"/>
              <a:gd name="connsiteY7" fmla="*/ 127000 h 647700"/>
              <a:gd name="connsiteX8" fmla="*/ 127000 w 1016000"/>
              <a:gd name="connsiteY8" fmla="*/ 152400 h 647700"/>
              <a:gd name="connsiteX9" fmla="*/ 25400 w 1016000"/>
              <a:gd name="connsiteY9" fmla="*/ 266700 h 647700"/>
              <a:gd name="connsiteX10" fmla="*/ 0 w 1016000"/>
              <a:gd name="connsiteY10" fmla="*/ 342900 h 647700"/>
              <a:gd name="connsiteX11" fmla="*/ 12700 w 1016000"/>
              <a:gd name="connsiteY11" fmla="*/ 444500 h 647700"/>
              <a:gd name="connsiteX12" fmla="*/ 50800 w 1016000"/>
              <a:gd name="connsiteY12" fmla="*/ 520700 h 647700"/>
              <a:gd name="connsiteX13" fmla="*/ 88900 w 1016000"/>
              <a:gd name="connsiteY13" fmla="*/ 558800 h 647700"/>
              <a:gd name="connsiteX14" fmla="*/ 165100 w 1016000"/>
              <a:gd name="connsiteY14" fmla="*/ 609600 h 647700"/>
              <a:gd name="connsiteX15" fmla="*/ 266700 w 1016000"/>
              <a:gd name="connsiteY15" fmla="*/ 635000 h 647700"/>
              <a:gd name="connsiteX16" fmla="*/ 317500 w 1016000"/>
              <a:gd name="connsiteY16" fmla="*/ 647700 h 647700"/>
              <a:gd name="connsiteX17" fmla="*/ 609600 w 1016000"/>
              <a:gd name="connsiteY17" fmla="*/ 635000 h 647700"/>
              <a:gd name="connsiteX18" fmla="*/ 647700 w 1016000"/>
              <a:gd name="connsiteY18" fmla="*/ 622300 h 647700"/>
              <a:gd name="connsiteX19" fmla="*/ 711200 w 1016000"/>
              <a:gd name="connsiteY19" fmla="*/ 609600 h 647700"/>
              <a:gd name="connsiteX20" fmla="*/ 749300 w 1016000"/>
              <a:gd name="connsiteY20" fmla="*/ 596900 h 647700"/>
              <a:gd name="connsiteX21" fmla="*/ 800100 w 1016000"/>
              <a:gd name="connsiteY21" fmla="*/ 584200 h 647700"/>
              <a:gd name="connsiteX22" fmla="*/ 939800 w 1016000"/>
              <a:gd name="connsiteY22" fmla="*/ 495300 h 647700"/>
              <a:gd name="connsiteX23" fmla="*/ 965200 w 1016000"/>
              <a:gd name="connsiteY23" fmla="*/ 457200 h 647700"/>
              <a:gd name="connsiteX24" fmla="*/ 1003300 w 1016000"/>
              <a:gd name="connsiteY24" fmla="*/ 368300 h 647700"/>
              <a:gd name="connsiteX25" fmla="*/ 1016000 w 1016000"/>
              <a:gd name="connsiteY25" fmla="*/ 317500 h 647700"/>
              <a:gd name="connsiteX26" fmla="*/ 1003300 w 1016000"/>
              <a:gd name="connsiteY26" fmla="*/ 228600 h 647700"/>
              <a:gd name="connsiteX27" fmla="*/ 939800 w 1016000"/>
              <a:gd name="connsiteY27" fmla="*/ 152400 h 647700"/>
              <a:gd name="connsiteX28" fmla="*/ 850900 w 1016000"/>
              <a:gd name="connsiteY28" fmla="*/ 101600 h 647700"/>
              <a:gd name="connsiteX29" fmla="*/ 800100 w 1016000"/>
              <a:gd name="connsiteY29" fmla="*/ 76200 h 647700"/>
              <a:gd name="connsiteX30" fmla="*/ 736600 w 1016000"/>
              <a:gd name="connsiteY30" fmla="*/ 63500 h 647700"/>
              <a:gd name="connsiteX31" fmla="*/ 685800 w 1016000"/>
              <a:gd name="connsiteY31" fmla="*/ 50800 h 647700"/>
              <a:gd name="connsiteX32" fmla="*/ 546100 w 1016000"/>
              <a:gd name="connsiteY32" fmla="*/ 508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16000" h="647700">
                <a:moveTo>
                  <a:pt x="977900" y="76200"/>
                </a:moveTo>
                <a:cubicBezTo>
                  <a:pt x="952500" y="59267"/>
                  <a:pt x="931316" y="32804"/>
                  <a:pt x="901700" y="25400"/>
                </a:cubicBezTo>
                <a:cubicBezTo>
                  <a:pt x="821860" y="5440"/>
                  <a:pt x="868179" y="15168"/>
                  <a:pt x="762000" y="0"/>
                </a:cubicBezTo>
                <a:cubicBezTo>
                  <a:pt x="694267" y="4233"/>
                  <a:pt x="626410" y="6821"/>
                  <a:pt x="558800" y="12700"/>
                </a:cubicBezTo>
                <a:cubicBezTo>
                  <a:pt x="501244" y="17705"/>
                  <a:pt x="422086" y="32871"/>
                  <a:pt x="368300" y="50800"/>
                </a:cubicBezTo>
                <a:cubicBezTo>
                  <a:pt x="342900" y="59267"/>
                  <a:pt x="314377" y="61348"/>
                  <a:pt x="292100" y="76200"/>
                </a:cubicBezTo>
                <a:cubicBezTo>
                  <a:pt x="279400" y="84667"/>
                  <a:pt x="267948" y="95401"/>
                  <a:pt x="254000" y="101600"/>
                </a:cubicBezTo>
                <a:cubicBezTo>
                  <a:pt x="229534" y="112474"/>
                  <a:pt x="201747" y="115026"/>
                  <a:pt x="177800" y="127000"/>
                </a:cubicBezTo>
                <a:cubicBezTo>
                  <a:pt x="160867" y="135467"/>
                  <a:pt x="141783" y="140573"/>
                  <a:pt x="127000" y="152400"/>
                </a:cubicBezTo>
                <a:cubicBezTo>
                  <a:pt x="107179" y="168256"/>
                  <a:pt x="42183" y="228939"/>
                  <a:pt x="25400" y="266700"/>
                </a:cubicBezTo>
                <a:cubicBezTo>
                  <a:pt x="14526" y="291166"/>
                  <a:pt x="0" y="342900"/>
                  <a:pt x="0" y="342900"/>
                </a:cubicBezTo>
                <a:cubicBezTo>
                  <a:pt x="4233" y="376767"/>
                  <a:pt x="6595" y="410920"/>
                  <a:pt x="12700" y="444500"/>
                </a:cubicBezTo>
                <a:cubicBezTo>
                  <a:pt x="18028" y="473805"/>
                  <a:pt x="31883" y="497999"/>
                  <a:pt x="50800" y="520700"/>
                </a:cubicBezTo>
                <a:cubicBezTo>
                  <a:pt x="62298" y="534498"/>
                  <a:pt x="74723" y="547773"/>
                  <a:pt x="88900" y="558800"/>
                </a:cubicBezTo>
                <a:cubicBezTo>
                  <a:pt x="112997" y="577542"/>
                  <a:pt x="135484" y="602196"/>
                  <a:pt x="165100" y="609600"/>
                </a:cubicBezTo>
                <a:lnTo>
                  <a:pt x="266700" y="635000"/>
                </a:lnTo>
                <a:lnTo>
                  <a:pt x="317500" y="647700"/>
                </a:lnTo>
                <a:cubicBezTo>
                  <a:pt x="414867" y="643467"/>
                  <a:pt x="512428" y="642475"/>
                  <a:pt x="609600" y="635000"/>
                </a:cubicBezTo>
                <a:cubicBezTo>
                  <a:pt x="622948" y="633973"/>
                  <a:pt x="634713" y="625547"/>
                  <a:pt x="647700" y="622300"/>
                </a:cubicBezTo>
                <a:cubicBezTo>
                  <a:pt x="668641" y="617065"/>
                  <a:pt x="690259" y="614835"/>
                  <a:pt x="711200" y="609600"/>
                </a:cubicBezTo>
                <a:cubicBezTo>
                  <a:pt x="724187" y="606353"/>
                  <a:pt x="736428" y="600578"/>
                  <a:pt x="749300" y="596900"/>
                </a:cubicBezTo>
                <a:cubicBezTo>
                  <a:pt x="766083" y="592105"/>
                  <a:pt x="783988" y="590913"/>
                  <a:pt x="800100" y="584200"/>
                </a:cubicBezTo>
                <a:cubicBezTo>
                  <a:pt x="870328" y="554938"/>
                  <a:pt x="897427" y="546147"/>
                  <a:pt x="939800" y="495300"/>
                </a:cubicBezTo>
                <a:cubicBezTo>
                  <a:pt x="949571" y="483574"/>
                  <a:pt x="957627" y="470452"/>
                  <a:pt x="965200" y="457200"/>
                </a:cubicBezTo>
                <a:cubicBezTo>
                  <a:pt x="984552" y="423333"/>
                  <a:pt x="993123" y="403920"/>
                  <a:pt x="1003300" y="368300"/>
                </a:cubicBezTo>
                <a:cubicBezTo>
                  <a:pt x="1008095" y="351517"/>
                  <a:pt x="1011767" y="334433"/>
                  <a:pt x="1016000" y="317500"/>
                </a:cubicBezTo>
                <a:cubicBezTo>
                  <a:pt x="1011767" y="287867"/>
                  <a:pt x="1011902" y="257272"/>
                  <a:pt x="1003300" y="228600"/>
                </a:cubicBezTo>
                <a:cubicBezTo>
                  <a:pt x="996516" y="205988"/>
                  <a:pt x="955064" y="165483"/>
                  <a:pt x="939800" y="152400"/>
                </a:cubicBezTo>
                <a:cubicBezTo>
                  <a:pt x="873225" y="95336"/>
                  <a:pt x="912284" y="127907"/>
                  <a:pt x="850900" y="101600"/>
                </a:cubicBezTo>
                <a:cubicBezTo>
                  <a:pt x="833499" y="94142"/>
                  <a:pt x="818061" y="82187"/>
                  <a:pt x="800100" y="76200"/>
                </a:cubicBezTo>
                <a:cubicBezTo>
                  <a:pt x="779622" y="69374"/>
                  <a:pt x="757672" y="68183"/>
                  <a:pt x="736600" y="63500"/>
                </a:cubicBezTo>
                <a:cubicBezTo>
                  <a:pt x="719561" y="59714"/>
                  <a:pt x="703216" y="51961"/>
                  <a:pt x="685800" y="50800"/>
                </a:cubicBezTo>
                <a:cubicBezTo>
                  <a:pt x="639336" y="47702"/>
                  <a:pt x="592667" y="50800"/>
                  <a:pt x="546100" y="50800"/>
                </a:cubicBezTo>
              </a:path>
            </a:pathLst>
          </a:cu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1500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2444750"/>
            <a:ext cx="1947862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extBox 5"/>
          <p:cNvSpPr txBox="1">
            <a:spLocks noChangeArrowheads="1"/>
          </p:cNvSpPr>
          <p:nvPr/>
        </p:nvSpPr>
        <p:spPr bwMode="auto">
          <a:xfrm>
            <a:off x="1343025" y="381000"/>
            <a:ext cx="6429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>
                <a:latin typeface="Helvetica" charset="0"/>
                <a:cs typeface="Helvetica" charset="0"/>
              </a:rPr>
              <a:t>business model prototyping</a:t>
            </a:r>
          </a:p>
        </p:txBody>
      </p:sp>
      <p:sp>
        <p:nvSpPr>
          <p:cNvPr id="126980" name="TextBox 6"/>
          <p:cNvSpPr txBox="1">
            <a:spLocks noChangeArrowheads="1"/>
          </p:cNvSpPr>
          <p:nvPr/>
        </p:nvSpPr>
        <p:spPr bwMode="auto">
          <a:xfrm>
            <a:off x="304800" y="3989388"/>
            <a:ext cx="19097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200">
                <a:latin typeface="Helvetica" charset="0"/>
                <a:cs typeface="Helvetica" charset="0"/>
              </a:rPr>
              <a:t>napkin sketch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514600" y="2389188"/>
            <a:ext cx="1905000" cy="2030412"/>
            <a:chOff x="2514600" y="2388513"/>
            <a:chExt cx="1905000" cy="2031087"/>
          </a:xfrm>
        </p:grpSpPr>
        <p:pic>
          <p:nvPicPr>
            <p:cNvPr id="126988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388513"/>
              <a:ext cx="1905000" cy="1538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989" name="TextBox 7"/>
            <p:cNvSpPr txBox="1">
              <a:spLocks noChangeArrowheads="1"/>
            </p:cNvSpPr>
            <p:nvPr/>
          </p:nvSpPr>
          <p:spPr bwMode="auto">
            <a:xfrm>
              <a:off x="2819400" y="3988713"/>
              <a:ext cx="114646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200">
                  <a:latin typeface="Helvetica" charset="0"/>
                  <a:cs typeface="Helvetica" charset="0"/>
                </a:rPr>
                <a:t>Canvas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648200" y="2389188"/>
            <a:ext cx="1981200" cy="2030412"/>
            <a:chOff x="4648200" y="2388513"/>
            <a:chExt cx="1981200" cy="2031087"/>
          </a:xfrm>
        </p:grpSpPr>
        <p:pic>
          <p:nvPicPr>
            <p:cNvPr id="126986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000" y="2388513"/>
              <a:ext cx="1930400" cy="156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987" name="TextBox 8"/>
            <p:cNvSpPr txBox="1">
              <a:spLocks noChangeArrowheads="1"/>
            </p:cNvSpPr>
            <p:nvPr/>
          </p:nvSpPr>
          <p:spPr bwMode="auto">
            <a:xfrm>
              <a:off x="4648200" y="3988713"/>
              <a:ext cx="19724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200">
                  <a:latin typeface="Helvetica" charset="0"/>
                  <a:cs typeface="Helvetica" charset="0"/>
                </a:rPr>
                <a:t>business case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819900" y="2389188"/>
            <a:ext cx="1943100" cy="2030412"/>
            <a:chOff x="6819900" y="2388513"/>
            <a:chExt cx="1943100" cy="2031087"/>
          </a:xfrm>
        </p:grpSpPr>
        <p:pic>
          <p:nvPicPr>
            <p:cNvPr id="126984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2388513"/>
              <a:ext cx="1943100" cy="155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985" name="TextBox 9"/>
            <p:cNvSpPr txBox="1">
              <a:spLocks noChangeArrowheads="1"/>
            </p:cNvSpPr>
            <p:nvPr/>
          </p:nvSpPr>
          <p:spPr bwMode="auto">
            <a:xfrm>
              <a:off x="7146653" y="3988713"/>
              <a:ext cx="123534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200">
                  <a:latin typeface="Helvetica" charset="0"/>
                  <a:cs typeface="Helvetica" charset="0"/>
                </a:rPr>
                <a:t>field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841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648075" y="1023938"/>
            <a:ext cx="1912938" cy="435768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OFFER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561013" y="3238500"/>
            <a:ext cx="1846262" cy="214312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DISTRIBUTION CHANNELS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561013" y="1023938"/>
            <a:ext cx="1846262" cy="221456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 </a:t>
            </a:r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CUSTOMER RELATIONSHIPS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407275" y="1023938"/>
            <a:ext cx="1736725" cy="435768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CUSTOMER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SEGMENTS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572000" y="5381625"/>
            <a:ext cx="4572000" cy="147637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REVENUE STREAMS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0" y="5381625"/>
            <a:ext cx="4572000" cy="147637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COST STRUCTURE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801813" y="1023938"/>
            <a:ext cx="1846262" cy="221456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KEY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ACTIVITIES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1023938"/>
            <a:ext cx="1801813" cy="435768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PARTNER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NETWORK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801813" y="3238500"/>
            <a:ext cx="1846262" cy="2143125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KEY</a:t>
            </a:r>
          </a:p>
          <a:p>
            <a:pPr algn="ctr"/>
            <a:r>
              <a:rPr lang="en-US" sz="1400" b="1">
                <a:solidFill>
                  <a:srgbClr val="595959"/>
                </a:solidFill>
                <a:latin typeface="HelvLight Regular" charset="0"/>
                <a:cs typeface="HelvLight Regular" charset="0"/>
              </a:rPr>
              <a:t>RESOURCES</a:t>
            </a:r>
          </a:p>
        </p:txBody>
      </p:sp>
      <p:sp>
        <p:nvSpPr>
          <p:cNvPr id="133131" name="TextBox 47"/>
          <p:cNvSpPr txBox="1">
            <a:spLocks noChangeArrowheads="1"/>
          </p:cNvSpPr>
          <p:nvPr/>
        </p:nvSpPr>
        <p:spPr bwMode="auto">
          <a:xfrm>
            <a:off x="0" y="76200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000">
                <a:latin typeface="HelvLight Regular" charset="0"/>
                <a:cs typeface="HelvLight Regular" charset="0"/>
              </a:rPr>
              <a:t>analyze from the customer perspective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>
            <a:off x="6477000" y="2209800"/>
            <a:ext cx="1828800" cy="10287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4572000" y="3238500"/>
            <a:ext cx="3733800" cy="158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6477000" y="3240088"/>
            <a:ext cx="1828800" cy="110331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5886450" y="3829050"/>
            <a:ext cx="3009900" cy="18288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136" name="Group 37"/>
          <p:cNvGrpSpPr>
            <a:grpSpLocks/>
          </p:cNvGrpSpPr>
          <p:nvPr/>
        </p:nvGrpSpPr>
        <p:grpSpPr bwMode="auto">
          <a:xfrm>
            <a:off x="8039100" y="2667000"/>
            <a:ext cx="647700" cy="960438"/>
            <a:chOff x="8305802" y="2667000"/>
            <a:chExt cx="647700" cy="960436"/>
          </a:xfrm>
        </p:grpSpPr>
        <p:sp>
          <p:nvSpPr>
            <p:cNvPr id="35" name="Isosceles Triangle 34"/>
            <p:cNvSpPr/>
            <p:nvPr/>
          </p:nvSpPr>
          <p:spPr>
            <a:xfrm>
              <a:off x="8305802" y="2843213"/>
              <a:ext cx="647700" cy="784223"/>
            </a:xfrm>
            <a:prstGeom prst="triangle">
              <a:avLst/>
            </a:prstGeom>
            <a:solidFill>
              <a:srgbClr val="FFFF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8439152" y="2667000"/>
              <a:ext cx="381000" cy="382587"/>
            </a:xfrm>
            <a:prstGeom prst="ellipse">
              <a:avLst/>
            </a:prstGeom>
            <a:solidFill>
              <a:srgbClr val="FFFF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8349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Proposition Designer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906" r="490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235700"/>
            <a:ext cx="8538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www.businessmodelalchemist.com</a:t>
            </a:r>
            <a:r>
              <a:rPr lang="en-US" sz="1200" dirty="0"/>
              <a:t>/2012/08/achieve-product-market-fit-with-our-brand-new-value-proposition-designer.html</a:t>
            </a:r>
          </a:p>
        </p:txBody>
      </p:sp>
    </p:spTree>
    <p:extLst>
      <p:ext uri="{BB962C8B-B14F-4D97-AF65-F5344CB8AC3E}">
        <p14:creationId xmlns:p14="http://schemas.microsoft.com/office/powerpoint/2010/main" val="424993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Lean Start-up Loop</a:t>
            </a:r>
            <a:endParaRPr lang="en-US" dirty="0"/>
          </a:p>
        </p:txBody>
      </p:sp>
      <p:pic>
        <p:nvPicPr>
          <p:cNvPr id="4" name="Content Placeholder 3" descr="v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50" r="-2605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977900" y="6305034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www.ashmaurya.com</a:t>
            </a:r>
            <a:r>
              <a:rPr lang="en-US" dirty="0"/>
              <a:t>/2010/08/</a:t>
            </a:r>
            <a:r>
              <a:rPr lang="en-US" dirty="0" err="1"/>
              <a:t>businessmodelcanvas</a:t>
            </a:r>
            <a:r>
              <a:rPr lang="en-US" dirty="0"/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389733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Small Bets, not Big 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truth is, most entrepreneurs launch their companies without a brilliant idea, and proceed to discover one, or if they do start with what they think is a superb idea, they quickly discover that it’s flawed and then rapidly adapt.</a:t>
            </a:r>
          </a:p>
          <a:p>
            <a:pPr lvl="1"/>
            <a:r>
              <a:rPr lang="en-US" dirty="0" smtClean="0"/>
              <a:t>Peter Sims, Little Bets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8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 Testing</a:t>
            </a:r>
            <a:endParaRPr lang="en-US" dirty="0"/>
          </a:p>
        </p:txBody>
      </p:sp>
      <p:pic>
        <p:nvPicPr>
          <p:cNvPr id="4" name="Content Placeholder 3" descr="business-model-guesses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05" r="-1080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04800" y="6515100"/>
            <a:ext cx="889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steveblank.com</a:t>
            </a:r>
            <a:r>
              <a:rPr lang="en-US" sz="1200" dirty="0"/>
              <a:t>/2010/10/25/entrepreneurship-as-a-science-%E2%80%93-the-business-modelcustomer-development-stack/</a:t>
            </a:r>
          </a:p>
        </p:txBody>
      </p:sp>
    </p:spTree>
    <p:extLst>
      <p:ext uri="{BB962C8B-B14F-4D97-AF65-F5344CB8AC3E}">
        <p14:creationId xmlns:p14="http://schemas.microsoft.com/office/powerpoint/2010/main" val="44651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4638"/>
            <a:ext cx="9029700" cy="1143000"/>
          </a:xfrm>
        </p:spPr>
        <p:txBody>
          <a:bodyPr/>
          <a:lstStyle/>
          <a:p>
            <a:r>
              <a:rPr lang="en-US" dirty="0" smtClean="0"/>
              <a:t>Business Model as a Set of Hypotheses</a:t>
            </a:r>
            <a:endParaRPr lang="en-US" dirty="0"/>
          </a:p>
        </p:txBody>
      </p:sp>
      <p:pic>
        <p:nvPicPr>
          <p:cNvPr id="4" name="Content Placeholder 3" descr="business-model-design-meets-customer-developmen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69" r="-62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54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gne_flickr_screenshot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58" r="-34358"/>
          <a:stretch>
            <a:fillRect/>
          </a:stretch>
        </p:blipFill>
        <p:spPr>
          <a:xfrm>
            <a:off x="-1206500" y="274638"/>
            <a:ext cx="11647292" cy="6405562"/>
          </a:xfrm>
        </p:spPr>
      </p:pic>
    </p:spTree>
    <p:extLst>
      <p:ext uri="{BB962C8B-B14F-4D97-AF65-F5344CB8AC3E}">
        <p14:creationId xmlns:p14="http://schemas.microsoft.com/office/powerpoint/2010/main" val="294169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1100" y="2933700"/>
            <a:ext cx="6486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3 Paths to Disruptive Innovations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4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online social game Game </a:t>
            </a:r>
            <a:r>
              <a:rPr lang="en-US" dirty="0" err="1" smtClean="0"/>
              <a:t>Neverending</a:t>
            </a:r>
            <a:r>
              <a:rPr lang="en-US" dirty="0" smtClean="0"/>
              <a:t> had 30,000 users &amp; was losing tons of money</a:t>
            </a:r>
          </a:p>
          <a:p>
            <a:r>
              <a:rPr lang="en-US" dirty="0" smtClean="0"/>
              <a:t>The designers build backend capability to share files – docs, </a:t>
            </a:r>
            <a:r>
              <a:rPr lang="en-US" dirty="0" err="1" smtClean="0"/>
              <a:t>pdfs</a:t>
            </a:r>
            <a:r>
              <a:rPr lang="en-US" dirty="0" smtClean="0"/>
              <a:t>, photos etc. </a:t>
            </a:r>
          </a:p>
          <a:p>
            <a:r>
              <a:rPr lang="en-US" dirty="0" smtClean="0"/>
              <a:t>One part of the game took off…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97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lick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7" b="1562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477000"/>
            <a:ext cx="866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more: http://</a:t>
            </a:r>
            <a:r>
              <a:rPr lang="en-US" dirty="0" err="1"/>
              <a:t>www.adaptivepath.com</a:t>
            </a:r>
            <a:r>
              <a:rPr lang="en-US" dirty="0"/>
              <a:t>/ideas/mxsf-2007-interview-with-caterina-fake</a:t>
            </a:r>
          </a:p>
        </p:txBody>
      </p:sp>
    </p:spTree>
    <p:extLst>
      <p:ext uri="{BB962C8B-B14F-4D97-AF65-F5344CB8AC3E}">
        <p14:creationId xmlns:p14="http://schemas.microsoft.com/office/powerpoint/2010/main" val="124145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Experimental Business Model Development</a:t>
            </a:r>
            <a:endParaRPr lang="en-US" sz="3200" dirty="0"/>
          </a:p>
        </p:txBody>
      </p:sp>
      <p:pic>
        <p:nvPicPr>
          <p:cNvPr id="4" name="Content Placeholder 3" descr="what-who-how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" r="287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292334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www.ashmaurya.com</a:t>
            </a:r>
            <a:r>
              <a:rPr lang="en-US" dirty="0"/>
              <a:t>/2010/08/</a:t>
            </a:r>
            <a:r>
              <a:rPr lang="en-US" dirty="0" err="1"/>
              <a:t>businessmodelcanvas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5424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brainstor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45" r="-23945"/>
          <a:stretch>
            <a:fillRect/>
          </a:stretch>
        </p:blipFill>
        <p:spPr>
          <a:xfrm>
            <a:off x="-838201" y="444500"/>
            <a:ext cx="10414729" cy="5727700"/>
          </a:xfrm>
        </p:spPr>
      </p:pic>
      <p:sp>
        <p:nvSpPr>
          <p:cNvPr id="7" name="TextBox 6"/>
          <p:cNvSpPr txBox="1"/>
          <p:nvPr/>
        </p:nvSpPr>
        <p:spPr>
          <a:xfrm>
            <a:off x="736600" y="6368534"/>
            <a:ext cx="771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www.ashmaurya.com</a:t>
            </a:r>
            <a:r>
              <a:rPr lang="en-US" dirty="0"/>
              <a:t>/2011/06/your-product-is-not-the-product/</a:t>
            </a:r>
          </a:p>
        </p:txBody>
      </p:sp>
    </p:spTree>
    <p:extLst>
      <p:ext uri="{BB962C8B-B14F-4D97-AF65-F5344CB8AC3E}">
        <p14:creationId xmlns:p14="http://schemas.microsoft.com/office/powerpoint/2010/main" val="285510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is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45" r="-23945"/>
          <a:stretch>
            <a:fillRect/>
          </a:stretch>
        </p:blipFill>
        <p:spPr>
          <a:xfrm>
            <a:off x="-952501" y="274638"/>
            <a:ext cx="10631221" cy="5846762"/>
          </a:xfrm>
        </p:spPr>
      </p:pic>
    </p:spTree>
    <p:extLst>
      <p:ext uri="{BB962C8B-B14F-4D97-AF65-F5344CB8AC3E}">
        <p14:creationId xmlns:p14="http://schemas.microsoft.com/office/powerpoint/2010/main" val="1498328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es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5" r="-25005"/>
          <a:stretch>
            <a:fillRect/>
          </a:stretch>
        </p:blipFill>
        <p:spPr>
          <a:xfrm>
            <a:off x="-939800" y="274638"/>
            <a:ext cx="10954516" cy="6024562"/>
          </a:xfrm>
        </p:spPr>
      </p:pic>
    </p:spTree>
    <p:extLst>
      <p:ext uri="{BB962C8B-B14F-4D97-AF65-F5344CB8AC3E}">
        <p14:creationId xmlns:p14="http://schemas.microsoft.com/office/powerpoint/2010/main" val="48456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small bets – failing at the level of ideas increases your chances of overall success.</a:t>
            </a:r>
          </a:p>
          <a:p>
            <a:r>
              <a:rPr lang="en-US" dirty="0" smtClean="0"/>
              <a:t>This is only true if you learn from the failures.</a:t>
            </a:r>
          </a:p>
          <a:p>
            <a:r>
              <a:rPr lang="en-US" dirty="0" smtClean="0"/>
              <a:t>Business model experiments are the best way to test your ideas &amp; </a:t>
            </a:r>
            <a:r>
              <a:rPr lang="en-US" smtClean="0"/>
              <a:t>reduce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5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Thank you!</a:t>
            </a:r>
            <a:endParaRPr lang="en-AU" smtClean="0"/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457200" y="5860316"/>
            <a:ext cx="631454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chemeClr val="tx2"/>
                </a:solidFill>
              </a:rPr>
              <a:t>timkastelle.org</a:t>
            </a:r>
            <a:r>
              <a:rPr lang="en-US" sz="4800" dirty="0" smtClean="0">
                <a:solidFill>
                  <a:schemeClr val="tx2"/>
                </a:solidFill>
              </a:rPr>
              <a:t>/</a:t>
            </a:r>
            <a:r>
              <a:rPr lang="en-US" sz="4800" dirty="0" err="1" smtClean="0">
                <a:solidFill>
                  <a:schemeClr val="tx2"/>
                </a:solidFill>
              </a:rPr>
              <a:t>theblog</a:t>
            </a:r>
            <a:r>
              <a:rPr lang="en-US" sz="4800" dirty="0">
                <a:solidFill>
                  <a:schemeClr val="tx2"/>
                </a:solidFill>
              </a:rPr>
              <a:t>/</a:t>
            </a:r>
            <a:endParaRPr lang="en-AU" sz="4800" dirty="0">
              <a:solidFill>
                <a:schemeClr val="tx2"/>
              </a:solidFill>
            </a:endParaRP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9125" y="6107113"/>
            <a:ext cx="1296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Content Placeholder 3" descr="Screen Shot 2013-09-02 at 9.00.29 A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" b="3513"/>
          <a:stretch>
            <a:fillRect/>
          </a:stretch>
        </p:blipFill>
        <p:spPr>
          <a:xfrm>
            <a:off x="457200" y="1600201"/>
            <a:ext cx="7551256" cy="4152900"/>
          </a:xfrm>
        </p:spPr>
      </p:pic>
    </p:spTree>
    <p:extLst>
      <p:ext uri="{BB962C8B-B14F-4D97-AF65-F5344CB8AC3E}">
        <p14:creationId xmlns:p14="http://schemas.microsoft.com/office/powerpoint/2010/main" val="381068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1565</Words>
  <Application>Microsoft Macintosh PowerPoint</Application>
  <PresentationFormat>On-screen Show (4:3)</PresentationFormat>
  <Paragraphs>326</Paragraphs>
  <Slides>97</Slides>
  <Notes>24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9" baseType="lpstr">
      <vt:lpstr>Office Theme</vt:lpstr>
      <vt:lpstr>Acrobat Document</vt:lpstr>
      <vt:lpstr>PowerPoint Presentation</vt:lpstr>
      <vt:lpstr>PowerPoint Presentation</vt:lpstr>
      <vt:lpstr>Mousetrap Patents</vt:lpstr>
      <vt:lpstr>Mousetrap problem solved in 1894!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Path #1: Find a 10X Improvement</vt:lpstr>
      <vt:lpstr>PowerPoint Presentation</vt:lpstr>
      <vt:lpstr>PowerPoint Presentation</vt:lpstr>
      <vt:lpstr>Life Expectancy</vt:lpstr>
      <vt:lpstr>So…</vt:lpstr>
      <vt:lpstr>PowerPoint Presentation</vt:lpstr>
      <vt:lpstr>PowerPoint Presentation</vt:lpstr>
      <vt:lpstr>Medical Handwashing</vt:lpstr>
      <vt:lpstr>PowerPoint Presentation</vt:lpstr>
      <vt:lpstr>PowerPoint Presentation</vt:lpstr>
      <vt:lpstr>PowerPoint Presentation</vt:lpstr>
      <vt:lpstr>PowerPoint Presentation</vt:lpstr>
      <vt:lpstr>Path #2: Find a new idea</vt:lpstr>
      <vt:lpstr>PowerPoint Presentation</vt:lpstr>
      <vt:lpstr>PowerPoint Presentation</vt:lpstr>
      <vt:lpstr>PowerPoint Presentation</vt:lpstr>
      <vt:lpstr>Business Model Innovations in Copying</vt:lpstr>
      <vt:lpstr>The Arrival of Xerox</vt:lpstr>
      <vt:lpstr>PowerPoint Presentation</vt:lpstr>
      <vt:lpstr>The New Business Model</vt:lpstr>
      <vt:lpstr>Dominant Logic of Xerox</vt:lpstr>
      <vt:lpstr>The State of Play by the1970s</vt:lpstr>
      <vt:lpstr>PowerPoint Presentation</vt:lpstr>
      <vt:lpstr>PowerPoint Presentation</vt:lpstr>
      <vt:lpstr>Another New Business Model</vt:lpstr>
      <vt:lpstr>Photocopier Market Shares</vt:lpstr>
      <vt:lpstr>New Business Models for Disruptive Innovation</vt:lpstr>
      <vt:lpstr>Path #3: Find a New Business Model</vt:lpstr>
      <vt:lpstr>Three Paths to Discontinuous Innovation</vt:lpstr>
      <vt:lpstr>PowerPoint Presentation</vt:lpstr>
      <vt:lpstr>Definition</vt:lpstr>
      <vt:lpstr>So What?</vt:lpstr>
      <vt:lpstr>Business Model Innovation – Critical but Overlooked</vt:lpstr>
      <vt:lpstr>PowerPoint Presentation</vt:lpstr>
      <vt:lpstr>Why Business Models Are Important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Value Proposition Designer</vt:lpstr>
      <vt:lpstr>The Lean Start-up Loop</vt:lpstr>
      <vt:lpstr>Make Small Bets, not Big Ones</vt:lpstr>
      <vt:lpstr>Business Model Testing</vt:lpstr>
      <vt:lpstr>Business Model as a Set of Hypotheses</vt:lpstr>
      <vt:lpstr>PowerPoint Presentation</vt:lpstr>
      <vt:lpstr>Pivot</vt:lpstr>
      <vt:lpstr>PowerPoint Presentation</vt:lpstr>
      <vt:lpstr>Experimental Business Model Development</vt:lpstr>
      <vt:lpstr>PowerPoint Presentation</vt:lpstr>
      <vt:lpstr>PowerPoint Presentation</vt:lpstr>
      <vt:lpstr>PowerPoint Presentation</vt:lpstr>
      <vt:lpstr>Summary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</dc:creator>
  <cp:lastModifiedBy>Tim Kastelle</cp:lastModifiedBy>
  <cp:revision>74</cp:revision>
  <dcterms:created xsi:type="dcterms:W3CDTF">2012-04-24T00:25:46Z</dcterms:created>
  <dcterms:modified xsi:type="dcterms:W3CDTF">2014-04-30T02:46:36Z</dcterms:modified>
</cp:coreProperties>
</file>